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30"/>
  </p:notesMasterIdLst>
  <p:sldIdLst>
    <p:sldId id="257" r:id="rId2"/>
    <p:sldId id="293" r:id="rId3"/>
    <p:sldId id="361" r:id="rId4"/>
    <p:sldId id="294" r:id="rId5"/>
    <p:sldId id="274" r:id="rId6"/>
    <p:sldId id="295" r:id="rId7"/>
    <p:sldId id="291" r:id="rId8"/>
    <p:sldId id="271" r:id="rId9"/>
    <p:sldId id="362" r:id="rId10"/>
    <p:sldId id="363" r:id="rId11"/>
    <p:sldId id="364" r:id="rId12"/>
    <p:sldId id="346" r:id="rId13"/>
    <p:sldId id="348" r:id="rId14"/>
    <p:sldId id="360" r:id="rId15"/>
    <p:sldId id="347" r:id="rId16"/>
    <p:sldId id="349" r:id="rId17"/>
    <p:sldId id="350" r:id="rId18"/>
    <p:sldId id="351" r:id="rId19"/>
    <p:sldId id="366" r:id="rId20"/>
    <p:sldId id="352" r:id="rId21"/>
    <p:sldId id="353" r:id="rId22"/>
    <p:sldId id="354" r:id="rId23"/>
    <p:sldId id="355" r:id="rId24"/>
    <p:sldId id="357" r:id="rId25"/>
    <p:sldId id="358" r:id="rId26"/>
    <p:sldId id="365" r:id="rId27"/>
    <p:sldId id="367" r:id="rId28"/>
    <p:sldId id="272" r:id="rId2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9900"/>
    <a:srgbClr val="FFFFFF"/>
    <a:srgbClr val="FF3300"/>
    <a:srgbClr val="800000"/>
    <a:srgbClr val="FFCC00"/>
    <a:srgbClr val="313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 autoAdjust="0"/>
    <p:restoredTop sz="94660"/>
  </p:normalViewPr>
  <p:slideViewPr>
    <p:cSldViewPr>
      <p:cViewPr varScale="1">
        <p:scale>
          <a:sx n="113" d="100"/>
          <a:sy n="113" d="100"/>
        </p:scale>
        <p:origin x="-237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438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28.xml"/><Relationship Id="rId5" Type="http://schemas.openxmlformats.org/officeDocument/2006/relationships/slide" Target="slides/slide5.xml"/><Relationship Id="rId10" Type="http://schemas.openxmlformats.org/officeDocument/2006/relationships/slide" Target="slides/slide27.xml"/><Relationship Id="rId4" Type="http://schemas.openxmlformats.org/officeDocument/2006/relationships/slide" Target="slides/slide4.xml"/><Relationship Id="rId9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921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BAE154A-7815-4DAA-BDD3-D5C14BA8A4E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0" scaled="1"/>
        </a:gra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>
            <a:grpSpLocks/>
          </p:cNvGrpSpPr>
          <p:nvPr/>
        </p:nvGrpSpPr>
        <p:grpSpPr bwMode="auto">
          <a:xfrm>
            <a:off x="0" y="1"/>
            <a:ext cx="12192000" cy="6918325"/>
            <a:chOff x="0" y="0"/>
            <a:chExt cx="5760" cy="4358"/>
          </a:xfrm>
        </p:grpSpPr>
        <p:sp>
          <p:nvSpPr>
            <p:cNvPr id="54275" name="Rectangle 3"/>
            <p:cNvSpPr>
              <a:spLocks noChangeArrowheads="1"/>
            </p:cNvSpPr>
            <p:nvPr/>
          </p:nvSpPr>
          <p:spPr bwMode="invGray">
            <a:xfrm>
              <a:off x="5533" y="280"/>
              <a:ext cx="227" cy="198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invGray">
            <a:xfrm>
              <a:off x="0" y="0"/>
              <a:ext cx="5760" cy="1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720"/>
                </a:cxn>
                <a:cxn ang="0">
                  <a:pos x="3600" y="624"/>
                </a:cxn>
                <a:cxn ang="0">
                  <a:pos x="0" y="1000"/>
                </a:cxn>
                <a:cxn ang="0">
                  <a:pos x="0" y="0"/>
                </a:cxn>
              </a:cxnLst>
              <a:rect l="0" t="0" r="r" b="b"/>
              <a:pathLst>
                <a:path w="5760" h="1104">
                  <a:moveTo>
                    <a:pt x="0" y="0"/>
                  </a:moveTo>
                  <a:lnTo>
                    <a:pt x="5760" y="0"/>
                  </a:lnTo>
                  <a:lnTo>
                    <a:pt x="5760" y="720"/>
                  </a:lnTo>
                  <a:cubicBezTo>
                    <a:pt x="5400" y="824"/>
                    <a:pt x="4560" y="577"/>
                    <a:pt x="3600" y="624"/>
                  </a:cubicBezTo>
                  <a:cubicBezTo>
                    <a:pt x="2640" y="671"/>
                    <a:pt x="600" y="1104"/>
                    <a:pt x="0" y="100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invGray">
            <a:xfrm>
              <a:off x="0" y="733"/>
              <a:ext cx="5760" cy="3587"/>
            </a:xfrm>
            <a:custGeom>
              <a:avLst/>
              <a:gdLst/>
              <a:ahLst/>
              <a:cxnLst>
                <a:cxn ang="0">
                  <a:pos x="0" y="582"/>
                </a:cxn>
                <a:cxn ang="0">
                  <a:pos x="2640" y="267"/>
                </a:cxn>
                <a:cxn ang="0">
                  <a:pos x="3373" y="160"/>
                </a:cxn>
                <a:cxn ang="0">
                  <a:pos x="5760" y="358"/>
                </a:cxn>
                <a:cxn ang="0">
                  <a:pos x="5760" y="3587"/>
                </a:cxn>
                <a:cxn ang="0">
                  <a:pos x="0" y="3587"/>
                </a:cxn>
                <a:cxn ang="0">
                  <a:pos x="0" y="582"/>
                </a:cxn>
              </a:cxnLst>
              <a:rect l="0" t="0" r="r" b="b"/>
              <a:pathLst>
                <a:path w="5760" h="3587">
                  <a:moveTo>
                    <a:pt x="0" y="582"/>
                  </a:moveTo>
                  <a:cubicBezTo>
                    <a:pt x="1027" y="680"/>
                    <a:pt x="1960" y="387"/>
                    <a:pt x="2640" y="267"/>
                  </a:cubicBezTo>
                  <a:cubicBezTo>
                    <a:pt x="2640" y="267"/>
                    <a:pt x="3268" y="180"/>
                    <a:pt x="3373" y="160"/>
                  </a:cubicBezTo>
                  <a:cubicBezTo>
                    <a:pt x="4120" y="0"/>
                    <a:pt x="5280" y="358"/>
                    <a:pt x="5760" y="358"/>
                  </a:cubicBezTo>
                  <a:lnTo>
                    <a:pt x="5760" y="3587"/>
                  </a:lnTo>
                  <a:lnTo>
                    <a:pt x="0" y="3587"/>
                  </a:lnTo>
                  <a:cubicBezTo>
                    <a:pt x="0" y="3587"/>
                    <a:pt x="0" y="582"/>
                    <a:pt x="0" y="582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invGray">
            <a:xfrm>
              <a:off x="0" y="184"/>
              <a:ext cx="5760" cy="538"/>
            </a:xfrm>
            <a:custGeom>
              <a:avLst/>
              <a:gdLst/>
              <a:ahLst/>
              <a:cxnLst>
                <a:cxn ang="0">
                  <a:pos x="0" y="163"/>
                </a:cxn>
                <a:cxn ang="0">
                  <a:pos x="0" y="403"/>
                </a:cxn>
                <a:cxn ang="0">
                  <a:pos x="1773" y="443"/>
                </a:cxn>
                <a:cxn ang="0">
                  <a:pos x="4573" y="176"/>
                </a:cxn>
                <a:cxn ang="0">
                  <a:pos x="5760" y="536"/>
                </a:cxn>
                <a:cxn ang="0">
                  <a:pos x="5760" y="163"/>
                </a:cxn>
                <a:cxn ang="0">
                  <a:pos x="4560" y="29"/>
                </a:cxn>
                <a:cxn ang="0">
                  <a:pos x="1987" y="336"/>
                </a:cxn>
                <a:cxn ang="0">
                  <a:pos x="0" y="163"/>
                </a:cxn>
              </a:cxnLst>
              <a:rect l="0" t="0" r="r" b="b"/>
              <a:pathLst>
                <a:path w="5760" h="538">
                  <a:moveTo>
                    <a:pt x="0" y="163"/>
                  </a:moveTo>
                  <a:lnTo>
                    <a:pt x="0" y="403"/>
                  </a:lnTo>
                  <a:cubicBezTo>
                    <a:pt x="295" y="450"/>
                    <a:pt x="1011" y="481"/>
                    <a:pt x="1773" y="443"/>
                  </a:cubicBezTo>
                  <a:cubicBezTo>
                    <a:pt x="2535" y="405"/>
                    <a:pt x="3909" y="161"/>
                    <a:pt x="4573" y="176"/>
                  </a:cubicBezTo>
                  <a:cubicBezTo>
                    <a:pt x="5237" y="191"/>
                    <a:pt x="5562" y="538"/>
                    <a:pt x="5760" y="536"/>
                  </a:cubicBezTo>
                  <a:lnTo>
                    <a:pt x="5760" y="163"/>
                  </a:lnTo>
                  <a:cubicBezTo>
                    <a:pt x="5560" y="79"/>
                    <a:pt x="5189" y="0"/>
                    <a:pt x="4560" y="29"/>
                  </a:cubicBezTo>
                  <a:cubicBezTo>
                    <a:pt x="3931" y="58"/>
                    <a:pt x="2747" y="314"/>
                    <a:pt x="1987" y="336"/>
                  </a:cubicBezTo>
                  <a:cubicBezTo>
                    <a:pt x="1227" y="358"/>
                    <a:pt x="414" y="199"/>
                    <a:pt x="0" y="1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hidden">
            <a:xfrm>
              <a:off x="0" y="1515"/>
              <a:ext cx="5760" cy="674"/>
            </a:xfrm>
            <a:custGeom>
              <a:avLst/>
              <a:gdLst/>
              <a:ahLst/>
              <a:cxnLst>
                <a:cxn ang="0">
                  <a:pos x="0" y="246"/>
                </a:cxn>
                <a:cxn ang="0">
                  <a:pos x="0" y="406"/>
                </a:cxn>
                <a:cxn ang="0">
                  <a:pos x="1280" y="645"/>
                </a:cxn>
                <a:cxn ang="0">
                  <a:pos x="1627" y="580"/>
                </a:cxn>
                <a:cxn ang="0">
                  <a:pos x="4493" y="113"/>
                </a:cxn>
                <a:cxn ang="0">
                  <a:pos x="5760" y="606"/>
                </a:cxn>
                <a:cxn ang="0">
                  <a:pos x="5760" y="233"/>
                </a:cxn>
                <a:cxn ang="0">
                  <a:pos x="4040" y="33"/>
                </a:cxn>
                <a:cxn ang="0">
                  <a:pos x="1093" y="433"/>
                </a:cxn>
                <a:cxn ang="0">
                  <a:pos x="0" y="246"/>
                </a:cxn>
              </a:cxnLst>
              <a:rect l="0" t="0" r="r" b="b"/>
              <a:pathLst>
                <a:path w="5760" h="674">
                  <a:moveTo>
                    <a:pt x="0" y="246"/>
                  </a:moveTo>
                  <a:lnTo>
                    <a:pt x="0" y="406"/>
                  </a:lnTo>
                  <a:cubicBezTo>
                    <a:pt x="213" y="463"/>
                    <a:pt x="1009" y="616"/>
                    <a:pt x="1280" y="645"/>
                  </a:cubicBezTo>
                  <a:cubicBezTo>
                    <a:pt x="1551" y="674"/>
                    <a:pt x="1092" y="669"/>
                    <a:pt x="1627" y="580"/>
                  </a:cubicBezTo>
                  <a:cubicBezTo>
                    <a:pt x="2162" y="491"/>
                    <a:pt x="3804" y="109"/>
                    <a:pt x="4493" y="113"/>
                  </a:cubicBezTo>
                  <a:cubicBezTo>
                    <a:pt x="5182" y="117"/>
                    <a:pt x="5549" y="586"/>
                    <a:pt x="5760" y="606"/>
                  </a:cubicBezTo>
                  <a:lnTo>
                    <a:pt x="5760" y="233"/>
                  </a:lnTo>
                  <a:cubicBezTo>
                    <a:pt x="5471" y="158"/>
                    <a:pt x="4818" y="0"/>
                    <a:pt x="4040" y="33"/>
                  </a:cubicBezTo>
                  <a:cubicBezTo>
                    <a:pt x="3262" y="66"/>
                    <a:pt x="1766" y="398"/>
                    <a:pt x="1093" y="433"/>
                  </a:cubicBezTo>
                  <a:cubicBezTo>
                    <a:pt x="420" y="468"/>
                    <a:pt x="228" y="285"/>
                    <a:pt x="0" y="24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white">
            <a:xfrm>
              <a:off x="1560" y="959"/>
              <a:ext cx="4200" cy="3361"/>
            </a:xfrm>
            <a:custGeom>
              <a:avLst/>
              <a:gdLst/>
              <a:ahLst/>
              <a:cxnLst>
                <a:cxn ang="0">
                  <a:pos x="0" y="3361"/>
                </a:cxn>
                <a:cxn ang="0">
                  <a:pos x="1054" y="295"/>
                </a:cxn>
                <a:cxn ang="0">
                  <a:pos x="4200" y="1588"/>
                </a:cxn>
                <a:cxn ang="0">
                  <a:pos x="4200" y="2028"/>
                </a:cxn>
                <a:cxn ang="0">
                  <a:pos x="1200" y="442"/>
                </a:cxn>
                <a:cxn ang="0">
                  <a:pos x="347" y="3361"/>
                </a:cxn>
                <a:cxn ang="0">
                  <a:pos x="0" y="3361"/>
                </a:cxn>
              </a:cxnLst>
              <a:rect l="0" t="0" r="r" b="b"/>
              <a:pathLst>
                <a:path w="4200" h="3361">
                  <a:moveTo>
                    <a:pt x="0" y="3361"/>
                  </a:moveTo>
                  <a:cubicBezTo>
                    <a:pt x="118" y="2850"/>
                    <a:pt x="354" y="590"/>
                    <a:pt x="1054" y="295"/>
                  </a:cubicBezTo>
                  <a:cubicBezTo>
                    <a:pt x="1754" y="0"/>
                    <a:pt x="3676" y="1299"/>
                    <a:pt x="4200" y="1588"/>
                  </a:cubicBezTo>
                  <a:lnTo>
                    <a:pt x="4200" y="2028"/>
                  </a:lnTo>
                  <a:cubicBezTo>
                    <a:pt x="3700" y="1837"/>
                    <a:pt x="1842" y="220"/>
                    <a:pt x="1200" y="442"/>
                  </a:cubicBezTo>
                  <a:cubicBezTo>
                    <a:pt x="558" y="664"/>
                    <a:pt x="547" y="2875"/>
                    <a:pt x="347" y="3361"/>
                  </a:cubicBezTo>
                  <a:lnTo>
                    <a:pt x="0" y="336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invGray">
            <a:xfrm>
              <a:off x="0" y="2169"/>
              <a:ext cx="5760" cy="1925"/>
            </a:xfrm>
            <a:custGeom>
              <a:avLst/>
              <a:gdLst/>
              <a:ahLst/>
              <a:cxnLst>
                <a:cxn ang="0">
                  <a:pos x="0" y="804"/>
                </a:cxn>
                <a:cxn ang="0">
                  <a:pos x="0" y="991"/>
                </a:cxn>
                <a:cxn ang="0">
                  <a:pos x="1547" y="1818"/>
                </a:cxn>
                <a:cxn ang="0">
                  <a:pos x="3253" y="351"/>
                </a:cxn>
                <a:cxn ang="0">
                  <a:pos x="5760" y="1537"/>
                </a:cxn>
                <a:cxn ang="0">
                  <a:pos x="5760" y="1151"/>
                </a:cxn>
                <a:cxn ang="0">
                  <a:pos x="3240" y="84"/>
                </a:cxn>
                <a:cxn ang="0">
                  <a:pos x="1573" y="1671"/>
                </a:cxn>
                <a:cxn ang="0">
                  <a:pos x="0" y="804"/>
                </a:cxn>
              </a:cxnLst>
              <a:rect l="0" t="0" r="r" b="b"/>
              <a:pathLst>
                <a:path w="5760" h="1925">
                  <a:moveTo>
                    <a:pt x="0" y="804"/>
                  </a:moveTo>
                  <a:lnTo>
                    <a:pt x="0" y="991"/>
                  </a:lnTo>
                  <a:cubicBezTo>
                    <a:pt x="258" y="1160"/>
                    <a:pt x="1005" y="1925"/>
                    <a:pt x="1547" y="1818"/>
                  </a:cubicBezTo>
                  <a:cubicBezTo>
                    <a:pt x="2089" y="1711"/>
                    <a:pt x="2551" y="398"/>
                    <a:pt x="3253" y="351"/>
                  </a:cubicBezTo>
                  <a:cubicBezTo>
                    <a:pt x="3955" y="304"/>
                    <a:pt x="5342" y="1404"/>
                    <a:pt x="5760" y="1537"/>
                  </a:cubicBezTo>
                  <a:lnTo>
                    <a:pt x="5760" y="1151"/>
                  </a:lnTo>
                  <a:cubicBezTo>
                    <a:pt x="5405" y="1124"/>
                    <a:pt x="3982" y="0"/>
                    <a:pt x="3240" y="84"/>
                  </a:cubicBezTo>
                  <a:cubicBezTo>
                    <a:pt x="2542" y="171"/>
                    <a:pt x="2113" y="1551"/>
                    <a:pt x="1573" y="1671"/>
                  </a:cubicBezTo>
                  <a:cubicBezTo>
                    <a:pt x="1033" y="1791"/>
                    <a:pt x="262" y="826"/>
                    <a:pt x="0" y="80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white">
            <a:xfrm>
              <a:off x="0" y="2238"/>
              <a:ext cx="3929" cy="2120"/>
            </a:xfrm>
            <a:custGeom>
              <a:avLst/>
              <a:gdLst/>
              <a:ahLst/>
              <a:cxnLst>
                <a:cxn ang="0">
                  <a:pos x="0" y="415"/>
                </a:cxn>
                <a:cxn ang="0">
                  <a:pos x="0" y="508"/>
                </a:cxn>
                <a:cxn ang="0">
                  <a:pos x="1933" y="229"/>
                </a:cxn>
                <a:cxn ang="0">
                  <a:pos x="3920" y="1055"/>
                </a:cxn>
                <a:cxn ang="0">
                  <a:pos x="3587" y="2082"/>
                </a:cxn>
                <a:cxn ang="0">
                  <a:pos x="3947" y="829"/>
                </a:cxn>
                <a:cxn ang="0">
                  <a:pos x="2253" y="69"/>
                </a:cxn>
                <a:cxn ang="0">
                  <a:pos x="0" y="415"/>
                </a:cxn>
              </a:cxnLst>
              <a:rect l="0" t="0" r="r" b="b"/>
              <a:pathLst>
                <a:path w="4196" h="2120">
                  <a:moveTo>
                    <a:pt x="0" y="415"/>
                  </a:moveTo>
                  <a:lnTo>
                    <a:pt x="0" y="508"/>
                  </a:lnTo>
                  <a:cubicBezTo>
                    <a:pt x="160" y="577"/>
                    <a:pt x="1280" y="138"/>
                    <a:pt x="1933" y="229"/>
                  </a:cubicBezTo>
                  <a:cubicBezTo>
                    <a:pt x="2586" y="320"/>
                    <a:pt x="3644" y="746"/>
                    <a:pt x="3920" y="1055"/>
                  </a:cubicBezTo>
                  <a:cubicBezTo>
                    <a:pt x="4196" y="1364"/>
                    <a:pt x="3583" y="2120"/>
                    <a:pt x="3587" y="2082"/>
                  </a:cubicBezTo>
                  <a:lnTo>
                    <a:pt x="3947" y="829"/>
                  </a:lnTo>
                  <a:cubicBezTo>
                    <a:pt x="3725" y="494"/>
                    <a:pt x="2911" y="138"/>
                    <a:pt x="2253" y="69"/>
                  </a:cubicBezTo>
                  <a:cubicBezTo>
                    <a:pt x="1595" y="0"/>
                    <a:pt x="469" y="343"/>
                    <a:pt x="0" y="4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2400"/>
            </a:p>
          </p:txBody>
        </p:sp>
      </p:grpSp>
      <p:sp>
        <p:nvSpPr>
          <p:cNvPr id="5428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428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4285" name="Rectangle 1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spcBef>
                <a:spcPct val="0"/>
              </a:spcBef>
              <a:defRPr/>
            </a:lvl1pPr>
          </a:lstStyle>
          <a:p>
            <a:endParaRPr lang="en-US"/>
          </a:p>
        </p:txBody>
      </p:sp>
      <p:sp>
        <p:nvSpPr>
          <p:cNvPr id="54286" name="Rectangle 1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spcBef>
                <a:spcPct val="0"/>
              </a:spcBef>
              <a:defRPr/>
            </a:lvl1pPr>
          </a:lstStyle>
          <a:p>
            <a:endParaRPr lang="en-US"/>
          </a:p>
        </p:txBody>
      </p:sp>
      <p:sp>
        <p:nvSpPr>
          <p:cNvPr id="54287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spcBef>
                <a:spcPct val="0"/>
              </a:spcBef>
              <a:defRPr/>
            </a:lvl1pPr>
          </a:lstStyle>
          <a:p>
            <a:fld id="{47DAB3B0-4977-4724-ADAE-FE9634A536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7A1BA1-7579-4CC5-A16A-CBD7E6DBBE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4B7EA-B380-4164-A756-1377E7B701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949D3709-5807-4953-9C8A-BDB3180365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F7D5554D-32BA-49F1-B01B-D2CD18B2AD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8AF44-B0C9-4AD2-8B4C-F74DF9386D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9695A-87C7-4D39-B377-E8EDC6D5E6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111BB5-29E4-4AC4-9CED-D1EC2FA42E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30447-6885-471B-9D9B-AC38EB5D50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C1043C-9F0F-478A-8402-51C2FC2DE5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536F43-23A1-4C5A-A949-27E0EFC2B9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836DC-4EEF-4203-8431-2E39D541FA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CFF37-958F-4C3F-A568-10BBF7A95E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0" scaled="1"/>
        </a:gra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Group 2"/>
          <p:cNvGrpSpPr>
            <a:grpSpLocks/>
          </p:cNvGrpSpPr>
          <p:nvPr/>
        </p:nvGrpSpPr>
        <p:grpSpPr bwMode="auto">
          <a:xfrm>
            <a:off x="0" y="1"/>
            <a:ext cx="12192000" cy="6918325"/>
            <a:chOff x="0" y="0"/>
            <a:chExt cx="5760" cy="4358"/>
          </a:xfrm>
        </p:grpSpPr>
        <p:sp>
          <p:nvSpPr>
            <p:cNvPr id="53251" name="Rectangle 3"/>
            <p:cNvSpPr>
              <a:spLocks noChangeArrowheads="1"/>
            </p:cNvSpPr>
            <p:nvPr/>
          </p:nvSpPr>
          <p:spPr bwMode="invGray">
            <a:xfrm>
              <a:off x="5533" y="280"/>
              <a:ext cx="227" cy="198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3252" name="Freeform 4"/>
            <p:cNvSpPr>
              <a:spLocks/>
            </p:cNvSpPr>
            <p:nvPr/>
          </p:nvSpPr>
          <p:spPr bwMode="invGray">
            <a:xfrm>
              <a:off x="0" y="0"/>
              <a:ext cx="5760" cy="1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720"/>
                </a:cxn>
                <a:cxn ang="0">
                  <a:pos x="3600" y="624"/>
                </a:cxn>
                <a:cxn ang="0">
                  <a:pos x="0" y="1000"/>
                </a:cxn>
                <a:cxn ang="0">
                  <a:pos x="0" y="0"/>
                </a:cxn>
              </a:cxnLst>
              <a:rect l="0" t="0" r="r" b="b"/>
              <a:pathLst>
                <a:path w="5760" h="1104">
                  <a:moveTo>
                    <a:pt x="0" y="0"/>
                  </a:moveTo>
                  <a:lnTo>
                    <a:pt x="5760" y="0"/>
                  </a:lnTo>
                  <a:lnTo>
                    <a:pt x="5760" y="720"/>
                  </a:lnTo>
                  <a:cubicBezTo>
                    <a:pt x="5400" y="824"/>
                    <a:pt x="4560" y="577"/>
                    <a:pt x="3600" y="624"/>
                  </a:cubicBezTo>
                  <a:cubicBezTo>
                    <a:pt x="2640" y="671"/>
                    <a:pt x="600" y="1104"/>
                    <a:pt x="0" y="100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3253" name="Freeform 5"/>
            <p:cNvSpPr>
              <a:spLocks/>
            </p:cNvSpPr>
            <p:nvPr/>
          </p:nvSpPr>
          <p:spPr bwMode="invGray">
            <a:xfrm>
              <a:off x="0" y="733"/>
              <a:ext cx="5760" cy="3587"/>
            </a:xfrm>
            <a:custGeom>
              <a:avLst/>
              <a:gdLst/>
              <a:ahLst/>
              <a:cxnLst>
                <a:cxn ang="0">
                  <a:pos x="0" y="582"/>
                </a:cxn>
                <a:cxn ang="0">
                  <a:pos x="2640" y="267"/>
                </a:cxn>
                <a:cxn ang="0">
                  <a:pos x="3373" y="160"/>
                </a:cxn>
                <a:cxn ang="0">
                  <a:pos x="5760" y="358"/>
                </a:cxn>
                <a:cxn ang="0">
                  <a:pos x="5760" y="3587"/>
                </a:cxn>
                <a:cxn ang="0">
                  <a:pos x="0" y="3587"/>
                </a:cxn>
                <a:cxn ang="0">
                  <a:pos x="0" y="582"/>
                </a:cxn>
              </a:cxnLst>
              <a:rect l="0" t="0" r="r" b="b"/>
              <a:pathLst>
                <a:path w="5760" h="3587">
                  <a:moveTo>
                    <a:pt x="0" y="582"/>
                  </a:moveTo>
                  <a:cubicBezTo>
                    <a:pt x="1027" y="680"/>
                    <a:pt x="1960" y="387"/>
                    <a:pt x="2640" y="267"/>
                  </a:cubicBezTo>
                  <a:cubicBezTo>
                    <a:pt x="2640" y="267"/>
                    <a:pt x="3268" y="180"/>
                    <a:pt x="3373" y="160"/>
                  </a:cubicBezTo>
                  <a:cubicBezTo>
                    <a:pt x="4120" y="0"/>
                    <a:pt x="5280" y="358"/>
                    <a:pt x="5760" y="358"/>
                  </a:cubicBezTo>
                  <a:lnTo>
                    <a:pt x="5760" y="3587"/>
                  </a:lnTo>
                  <a:lnTo>
                    <a:pt x="0" y="3587"/>
                  </a:lnTo>
                  <a:cubicBezTo>
                    <a:pt x="0" y="3587"/>
                    <a:pt x="0" y="582"/>
                    <a:pt x="0" y="582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3254" name="Freeform 6"/>
            <p:cNvSpPr>
              <a:spLocks/>
            </p:cNvSpPr>
            <p:nvPr/>
          </p:nvSpPr>
          <p:spPr bwMode="invGray">
            <a:xfrm>
              <a:off x="0" y="184"/>
              <a:ext cx="5760" cy="538"/>
            </a:xfrm>
            <a:custGeom>
              <a:avLst/>
              <a:gdLst/>
              <a:ahLst/>
              <a:cxnLst>
                <a:cxn ang="0">
                  <a:pos x="0" y="163"/>
                </a:cxn>
                <a:cxn ang="0">
                  <a:pos x="0" y="403"/>
                </a:cxn>
                <a:cxn ang="0">
                  <a:pos x="1773" y="443"/>
                </a:cxn>
                <a:cxn ang="0">
                  <a:pos x="4573" y="176"/>
                </a:cxn>
                <a:cxn ang="0">
                  <a:pos x="5760" y="536"/>
                </a:cxn>
                <a:cxn ang="0">
                  <a:pos x="5760" y="163"/>
                </a:cxn>
                <a:cxn ang="0">
                  <a:pos x="4560" y="29"/>
                </a:cxn>
                <a:cxn ang="0">
                  <a:pos x="1987" y="336"/>
                </a:cxn>
                <a:cxn ang="0">
                  <a:pos x="0" y="163"/>
                </a:cxn>
              </a:cxnLst>
              <a:rect l="0" t="0" r="r" b="b"/>
              <a:pathLst>
                <a:path w="5760" h="538">
                  <a:moveTo>
                    <a:pt x="0" y="163"/>
                  </a:moveTo>
                  <a:lnTo>
                    <a:pt x="0" y="403"/>
                  </a:lnTo>
                  <a:cubicBezTo>
                    <a:pt x="295" y="450"/>
                    <a:pt x="1011" y="481"/>
                    <a:pt x="1773" y="443"/>
                  </a:cubicBezTo>
                  <a:cubicBezTo>
                    <a:pt x="2535" y="405"/>
                    <a:pt x="3909" y="161"/>
                    <a:pt x="4573" y="176"/>
                  </a:cubicBezTo>
                  <a:cubicBezTo>
                    <a:pt x="5237" y="191"/>
                    <a:pt x="5562" y="538"/>
                    <a:pt x="5760" y="536"/>
                  </a:cubicBezTo>
                  <a:lnTo>
                    <a:pt x="5760" y="163"/>
                  </a:lnTo>
                  <a:cubicBezTo>
                    <a:pt x="5560" y="79"/>
                    <a:pt x="5189" y="0"/>
                    <a:pt x="4560" y="29"/>
                  </a:cubicBezTo>
                  <a:cubicBezTo>
                    <a:pt x="3931" y="58"/>
                    <a:pt x="2747" y="314"/>
                    <a:pt x="1987" y="336"/>
                  </a:cubicBezTo>
                  <a:cubicBezTo>
                    <a:pt x="1227" y="358"/>
                    <a:pt x="414" y="199"/>
                    <a:pt x="0" y="1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3255" name="Freeform 7"/>
            <p:cNvSpPr>
              <a:spLocks/>
            </p:cNvSpPr>
            <p:nvPr/>
          </p:nvSpPr>
          <p:spPr bwMode="invGray">
            <a:xfrm>
              <a:off x="0" y="1515"/>
              <a:ext cx="5760" cy="674"/>
            </a:xfrm>
            <a:custGeom>
              <a:avLst/>
              <a:gdLst/>
              <a:ahLst/>
              <a:cxnLst>
                <a:cxn ang="0">
                  <a:pos x="0" y="246"/>
                </a:cxn>
                <a:cxn ang="0">
                  <a:pos x="0" y="406"/>
                </a:cxn>
                <a:cxn ang="0">
                  <a:pos x="1280" y="645"/>
                </a:cxn>
                <a:cxn ang="0">
                  <a:pos x="1627" y="580"/>
                </a:cxn>
                <a:cxn ang="0">
                  <a:pos x="4493" y="113"/>
                </a:cxn>
                <a:cxn ang="0">
                  <a:pos x="5760" y="606"/>
                </a:cxn>
                <a:cxn ang="0">
                  <a:pos x="5760" y="233"/>
                </a:cxn>
                <a:cxn ang="0">
                  <a:pos x="4040" y="33"/>
                </a:cxn>
                <a:cxn ang="0">
                  <a:pos x="1093" y="433"/>
                </a:cxn>
                <a:cxn ang="0">
                  <a:pos x="0" y="246"/>
                </a:cxn>
              </a:cxnLst>
              <a:rect l="0" t="0" r="r" b="b"/>
              <a:pathLst>
                <a:path w="5760" h="674">
                  <a:moveTo>
                    <a:pt x="0" y="246"/>
                  </a:moveTo>
                  <a:lnTo>
                    <a:pt x="0" y="406"/>
                  </a:lnTo>
                  <a:cubicBezTo>
                    <a:pt x="213" y="463"/>
                    <a:pt x="1009" y="616"/>
                    <a:pt x="1280" y="645"/>
                  </a:cubicBezTo>
                  <a:cubicBezTo>
                    <a:pt x="1551" y="674"/>
                    <a:pt x="1092" y="669"/>
                    <a:pt x="1627" y="580"/>
                  </a:cubicBezTo>
                  <a:cubicBezTo>
                    <a:pt x="2162" y="491"/>
                    <a:pt x="3804" y="109"/>
                    <a:pt x="4493" y="113"/>
                  </a:cubicBezTo>
                  <a:cubicBezTo>
                    <a:pt x="5182" y="117"/>
                    <a:pt x="5549" y="586"/>
                    <a:pt x="5760" y="606"/>
                  </a:cubicBezTo>
                  <a:lnTo>
                    <a:pt x="5760" y="233"/>
                  </a:lnTo>
                  <a:cubicBezTo>
                    <a:pt x="5471" y="158"/>
                    <a:pt x="4818" y="0"/>
                    <a:pt x="4040" y="33"/>
                  </a:cubicBezTo>
                  <a:cubicBezTo>
                    <a:pt x="3262" y="66"/>
                    <a:pt x="1766" y="398"/>
                    <a:pt x="1093" y="433"/>
                  </a:cubicBezTo>
                  <a:cubicBezTo>
                    <a:pt x="420" y="468"/>
                    <a:pt x="228" y="285"/>
                    <a:pt x="0" y="24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3256" name="Freeform 8"/>
            <p:cNvSpPr>
              <a:spLocks/>
            </p:cNvSpPr>
            <p:nvPr/>
          </p:nvSpPr>
          <p:spPr bwMode="invGray">
            <a:xfrm>
              <a:off x="1560" y="959"/>
              <a:ext cx="4200" cy="3361"/>
            </a:xfrm>
            <a:custGeom>
              <a:avLst/>
              <a:gdLst/>
              <a:ahLst/>
              <a:cxnLst>
                <a:cxn ang="0">
                  <a:pos x="0" y="3361"/>
                </a:cxn>
                <a:cxn ang="0">
                  <a:pos x="1054" y="295"/>
                </a:cxn>
                <a:cxn ang="0">
                  <a:pos x="4200" y="1588"/>
                </a:cxn>
                <a:cxn ang="0">
                  <a:pos x="4200" y="2028"/>
                </a:cxn>
                <a:cxn ang="0">
                  <a:pos x="1200" y="442"/>
                </a:cxn>
                <a:cxn ang="0">
                  <a:pos x="347" y="3361"/>
                </a:cxn>
                <a:cxn ang="0">
                  <a:pos x="0" y="3361"/>
                </a:cxn>
              </a:cxnLst>
              <a:rect l="0" t="0" r="r" b="b"/>
              <a:pathLst>
                <a:path w="4200" h="3361">
                  <a:moveTo>
                    <a:pt x="0" y="3361"/>
                  </a:moveTo>
                  <a:cubicBezTo>
                    <a:pt x="118" y="2850"/>
                    <a:pt x="354" y="590"/>
                    <a:pt x="1054" y="295"/>
                  </a:cubicBezTo>
                  <a:cubicBezTo>
                    <a:pt x="1754" y="0"/>
                    <a:pt x="3676" y="1299"/>
                    <a:pt x="4200" y="1588"/>
                  </a:cubicBezTo>
                  <a:lnTo>
                    <a:pt x="4200" y="2028"/>
                  </a:lnTo>
                  <a:cubicBezTo>
                    <a:pt x="3700" y="1837"/>
                    <a:pt x="1842" y="220"/>
                    <a:pt x="1200" y="442"/>
                  </a:cubicBezTo>
                  <a:cubicBezTo>
                    <a:pt x="558" y="664"/>
                    <a:pt x="547" y="2875"/>
                    <a:pt x="347" y="3361"/>
                  </a:cubicBezTo>
                  <a:lnTo>
                    <a:pt x="0" y="336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3257" name="Freeform 9"/>
            <p:cNvSpPr>
              <a:spLocks/>
            </p:cNvSpPr>
            <p:nvPr/>
          </p:nvSpPr>
          <p:spPr bwMode="invGray">
            <a:xfrm>
              <a:off x="0" y="2169"/>
              <a:ext cx="5760" cy="1925"/>
            </a:xfrm>
            <a:custGeom>
              <a:avLst/>
              <a:gdLst/>
              <a:ahLst/>
              <a:cxnLst>
                <a:cxn ang="0">
                  <a:pos x="0" y="804"/>
                </a:cxn>
                <a:cxn ang="0">
                  <a:pos x="0" y="991"/>
                </a:cxn>
                <a:cxn ang="0">
                  <a:pos x="1547" y="1818"/>
                </a:cxn>
                <a:cxn ang="0">
                  <a:pos x="3253" y="351"/>
                </a:cxn>
                <a:cxn ang="0">
                  <a:pos x="5760" y="1537"/>
                </a:cxn>
                <a:cxn ang="0">
                  <a:pos x="5760" y="1151"/>
                </a:cxn>
                <a:cxn ang="0">
                  <a:pos x="3240" y="84"/>
                </a:cxn>
                <a:cxn ang="0">
                  <a:pos x="1573" y="1671"/>
                </a:cxn>
                <a:cxn ang="0">
                  <a:pos x="0" y="804"/>
                </a:cxn>
              </a:cxnLst>
              <a:rect l="0" t="0" r="r" b="b"/>
              <a:pathLst>
                <a:path w="5760" h="1925">
                  <a:moveTo>
                    <a:pt x="0" y="804"/>
                  </a:moveTo>
                  <a:lnTo>
                    <a:pt x="0" y="991"/>
                  </a:lnTo>
                  <a:cubicBezTo>
                    <a:pt x="258" y="1160"/>
                    <a:pt x="1005" y="1925"/>
                    <a:pt x="1547" y="1818"/>
                  </a:cubicBezTo>
                  <a:cubicBezTo>
                    <a:pt x="2089" y="1711"/>
                    <a:pt x="2551" y="398"/>
                    <a:pt x="3253" y="351"/>
                  </a:cubicBezTo>
                  <a:cubicBezTo>
                    <a:pt x="3955" y="304"/>
                    <a:pt x="5342" y="1404"/>
                    <a:pt x="5760" y="1537"/>
                  </a:cubicBezTo>
                  <a:lnTo>
                    <a:pt x="5760" y="1151"/>
                  </a:lnTo>
                  <a:cubicBezTo>
                    <a:pt x="5405" y="1124"/>
                    <a:pt x="3982" y="0"/>
                    <a:pt x="3240" y="84"/>
                  </a:cubicBezTo>
                  <a:cubicBezTo>
                    <a:pt x="2542" y="171"/>
                    <a:pt x="2113" y="1551"/>
                    <a:pt x="1573" y="1671"/>
                  </a:cubicBezTo>
                  <a:cubicBezTo>
                    <a:pt x="1033" y="1791"/>
                    <a:pt x="262" y="826"/>
                    <a:pt x="0" y="80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2400"/>
            </a:p>
          </p:txBody>
        </p:sp>
        <p:sp>
          <p:nvSpPr>
            <p:cNvPr id="53258" name="Freeform 10"/>
            <p:cNvSpPr>
              <a:spLocks/>
            </p:cNvSpPr>
            <p:nvPr/>
          </p:nvSpPr>
          <p:spPr bwMode="invGray">
            <a:xfrm>
              <a:off x="0" y="2238"/>
              <a:ext cx="3929" cy="2120"/>
            </a:xfrm>
            <a:custGeom>
              <a:avLst/>
              <a:gdLst/>
              <a:ahLst/>
              <a:cxnLst>
                <a:cxn ang="0">
                  <a:pos x="0" y="415"/>
                </a:cxn>
                <a:cxn ang="0">
                  <a:pos x="0" y="508"/>
                </a:cxn>
                <a:cxn ang="0">
                  <a:pos x="1933" y="229"/>
                </a:cxn>
                <a:cxn ang="0">
                  <a:pos x="3920" y="1055"/>
                </a:cxn>
                <a:cxn ang="0">
                  <a:pos x="3587" y="2082"/>
                </a:cxn>
                <a:cxn ang="0">
                  <a:pos x="3947" y="829"/>
                </a:cxn>
                <a:cxn ang="0">
                  <a:pos x="2253" y="69"/>
                </a:cxn>
                <a:cxn ang="0">
                  <a:pos x="0" y="415"/>
                </a:cxn>
              </a:cxnLst>
              <a:rect l="0" t="0" r="r" b="b"/>
              <a:pathLst>
                <a:path w="4196" h="2120">
                  <a:moveTo>
                    <a:pt x="0" y="415"/>
                  </a:moveTo>
                  <a:lnTo>
                    <a:pt x="0" y="508"/>
                  </a:lnTo>
                  <a:cubicBezTo>
                    <a:pt x="160" y="577"/>
                    <a:pt x="1280" y="138"/>
                    <a:pt x="1933" y="229"/>
                  </a:cubicBezTo>
                  <a:cubicBezTo>
                    <a:pt x="2586" y="320"/>
                    <a:pt x="3644" y="746"/>
                    <a:pt x="3920" y="1055"/>
                  </a:cubicBezTo>
                  <a:cubicBezTo>
                    <a:pt x="4196" y="1364"/>
                    <a:pt x="3583" y="2120"/>
                    <a:pt x="3587" y="2082"/>
                  </a:cubicBezTo>
                  <a:lnTo>
                    <a:pt x="3947" y="829"/>
                  </a:lnTo>
                  <a:cubicBezTo>
                    <a:pt x="3725" y="494"/>
                    <a:pt x="2911" y="138"/>
                    <a:pt x="2253" y="69"/>
                  </a:cubicBezTo>
                  <a:cubicBezTo>
                    <a:pt x="1595" y="0"/>
                    <a:pt x="469" y="343"/>
                    <a:pt x="0" y="4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2400"/>
            </a:p>
          </p:txBody>
        </p:sp>
      </p:grpSp>
      <p:sp>
        <p:nvSpPr>
          <p:cNvPr id="532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3260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/>
            </a:lvl1pPr>
          </a:lstStyle>
          <a:p>
            <a:endParaRPr lang="en-US"/>
          </a:p>
        </p:txBody>
      </p:sp>
      <p:sp>
        <p:nvSpPr>
          <p:cNvPr id="53261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/>
            </a:lvl1pPr>
          </a:lstStyle>
          <a:p>
            <a:endParaRPr lang="en-US"/>
          </a:p>
        </p:txBody>
      </p:sp>
      <p:sp>
        <p:nvSpPr>
          <p:cNvPr id="53262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/>
            </a:lvl1pPr>
          </a:lstStyle>
          <a:p>
            <a:fld id="{323A842A-D628-46B5-A430-C83F06435D8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326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RSNOG%202024\Grafika\Prezentacije\z_videoRaskrsnica.mp4" TargetMode="External"/><Relationship Id="rId1" Type="http://schemas.microsoft.com/office/2007/relationships/media" Target="file:///C:\RSNOG%202024\Grafika\Prezentacije\z_videoRaskrsnica.mp4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wmf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RSNOG%202024\Grafika\Prezentacije\z_RaskrsnicaKola.mp4" TargetMode="External"/><Relationship Id="rId1" Type="http://schemas.microsoft.com/office/2007/relationships/media" Target="file:///C:\RSNOG%202024\Grafika\Prezentacije\z_RaskrsnicaKola.mp4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wmf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RSNOG%202024\Grafika\Prezentacije\z_VirtuelnaRealnost.mp4" TargetMode="External"/><Relationship Id="rId1" Type="http://schemas.microsoft.com/office/2007/relationships/media" Target="file:///C:\RSNOG%202024\Grafika\Prezentacije\z_VirtuelnaRealnost.mp4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wmf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9.png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0"/>
            <a:ext cx="8991600" cy="3886200"/>
          </a:xfrm>
        </p:spPr>
        <p:txBody>
          <a:bodyPr/>
          <a:lstStyle/>
          <a:p>
            <a:r>
              <a:rPr lang="hr-HR" sz="2800" i="1" dirty="0">
                <a:solidFill>
                  <a:schemeClr val="tx1"/>
                </a:solidFill>
                <a:cs typeface="Times New Roman" pitchFamily="18" charset="0"/>
              </a:rPr>
              <a:t>Elektrotehnički fakultet</a:t>
            </a:r>
            <a:br>
              <a:rPr lang="hr-HR" sz="2800" i="1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en-US" sz="2800" i="1" dirty="0" err="1">
                <a:solidFill>
                  <a:schemeClr val="tx1"/>
                </a:solidFill>
                <a:cs typeface="Times New Roman" pitchFamily="18" charset="0"/>
              </a:rPr>
              <a:t>Unive</a:t>
            </a:r>
            <a:r>
              <a:rPr lang="hr-HR" sz="2800" i="1" dirty="0">
                <a:solidFill>
                  <a:schemeClr val="tx1"/>
                </a:solidFill>
                <a:cs typeface="Times New Roman" pitchFamily="18" charset="0"/>
              </a:rPr>
              <a:t>rzitet u Beogradu</a:t>
            </a:r>
            <a:br>
              <a:rPr lang="en-US" sz="2800" i="1" dirty="0">
                <a:solidFill>
                  <a:schemeClr val="tx1"/>
                </a:solidFill>
                <a:cs typeface="Times New Roman" pitchFamily="18" charset="0"/>
              </a:rPr>
            </a:br>
            <a:br>
              <a:rPr lang="en-US" sz="2800" dirty="0">
                <a:cs typeface="Times New Roman" pitchFamily="18" charset="0"/>
              </a:rPr>
            </a:br>
            <a:br>
              <a:rPr lang="sr-Latn-CS" sz="2800" dirty="0"/>
            </a:br>
            <a:br>
              <a:rPr lang="sr-Latn-CS" sz="2800" dirty="0"/>
            </a:br>
            <a:br>
              <a:rPr lang="en-US" sz="1600">
                <a:cs typeface="Times New Roman" pitchFamily="18" charset="0"/>
              </a:rPr>
            </a:br>
            <a:r>
              <a:rPr lang="en-US" sz="4000" b="1">
                <a:cs typeface="Times New Roman" pitchFamily="18" charset="0"/>
              </a:rPr>
              <a:t>Globalna iskustva i izazovi u primeni 5G mobilne tehnologije</a:t>
            </a:r>
            <a:endParaRPr lang="en-US" sz="4000" i="1" dirty="0"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5181600"/>
            <a:ext cx="7772400" cy="1524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l-SI" sz="2400" i="1" dirty="0"/>
              <a:t>prof. dr Aleksandar Nešković</a:t>
            </a:r>
          </a:p>
          <a:p>
            <a:pPr>
              <a:lnSpc>
                <a:spcPct val="80000"/>
              </a:lnSpc>
            </a:pPr>
            <a:r>
              <a:rPr lang="sl-SI" sz="2400" i="1"/>
              <a:t>šef Odseka </a:t>
            </a:r>
            <a:r>
              <a:rPr lang="sl-SI" sz="2400" i="1" dirty="0"/>
              <a:t>za </a:t>
            </a:r>
            <a:r>
              <a:rPr lang="sl-SI" sz="2400" i="1"/>
              <a:t>telekomunikacije</a:t>
            </a:r>
            <a:r>
              <a:rPr lang="en-US" sz="2400" i="1"/>
              <a:t> </a:t>
            </a:r>
            <a:r>
              <a:rPr lang="sr-Latn-RS" sz="2400" i="1"/>
              <a:t>i informacione tehnologije</a:t>
            </a:r>
          </a:p>
          <a:p>
            <a:pPr>
              <a:lnSpc>
                <a:spcPct val="80000"/>
              </a:lnSpc>
            </a:pPr>
            <a:r>
              <a:rPr lang="en-US" sz="2400" i="1"/>
              <a:t>e-mail</a:t>
            </a:r>
            <a:r>
              <a:rPr lang="en-US" sz="2400" i="1" dirty="0"/>
              <a:t>: </a:t>
            </a:r>
            <a:r>
              <a:rPr lang="sr-Latn-RS" sz="2400" i="1" dirty="0"/>
              <a:t>an</a:t>
            </a:r>
            <a:r>
              <a:rPr lang="en-US" sz="2400" i="1" dirty="0"/>
              <a:t>@</a:t>
            </a:r>
            <a:r>
              <a:rPr lang="en-US" sz="2400" i="1" dirty="0" err="1"/>
              <a:t>etf</a:t>
            </a:r>
            <a:r>
              <a:rPr lang="en-US" sz="2400" i="1" dirty="0"/>
              <a:t>.</a:t>
            </a:r>
            <a:r>
              <a:rPr lang="sr-Latn-RS" sz="2400" i="1" dirty="0"/>
              <a:t>rs</a:t>
            </a:r>
          </a:p>
          <a:p>
            <a:pPr>
              <a:lnSpc>
                <a:spcPct val="80000"/>
              </a:lnSpc>
            </a:pPr>
            <a:r>
              <a:rPr lang="sr-Latn-RS" sz="2400" i="1" dirty="0"/>
              <a:t>064/111-59-83</a:t>
            </a:r>
            <a:endParaRPr lang="en-US" sz="2400" i="1" dirty="0"/>
          </a:p>
        </p:txBody>
      </p:sp>
      <p:pic>
        <p:nvPicPr>
          <p:cNvPr id="3078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1" y="228600"/>
            <a:ext cx="1304925" cy="1524000"/>
          </a:xfrm>
          <a:prstGeom prst="rect">
            <a:avLst/>
          </a:prstGeom>
          <a:noFill/>
        </p:spPr>
      </p:pic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8077200" y="6324600"/>
            <a:ext cx="2590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endParaRPr lang="hr-HR" sz="1800" b="1" dirty="0">
              <a:solidFill>
                <a:srgbClr val="FFCC66"/>
              </a:solidFill>
            </a:endParaRPr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9982201" y="152401"/>
          <a:ext cx="4810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CorelDRAW" r:id="rId3" imgW="2779200" imgH="3034440" progId="">
                  <p:embed/>
                </p:oleObj>
              </mc:Choice>
              <mc:Fallback>
                <p:oleObj name="CorelDRAW" r:id="rId3" imgW="2779200" imgH="303444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2201" y="152401"/>
                        <a:ext cx="481013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848600" cy="533400"/>
          </a:xfrm>
        </p:spPr>
        <p:txBody>
          <a:bodyPr/>
          <a:lstStyle/>
          <a:p>
            <a:r>
              <a:rPr lang="sr-Latn-RS" sz="3000" b="1" i="1"/>
              <a:t>EVROPA - 5G pokrivenost stanovništva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676400" y="1143001"/>
            <a:ext cx="2667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000" b="1">
                <a:solidFill>
                  <a:srgbClr val="66FF33"/>
                </a:solidFill>
              </a:rPr>
              <a:t>21.9.2024. </a:t>
            </a:r>
          </a:p>
          <a:p>
            <a:pPr algn="ctr"/>
            <a:r>
              <a:rPr lang="sr-Latn-RS" sz="2000" b="1">
                <a:solidFill>
                  <a:srgbClr val="66FF33"/>
                </a:solidFill>
              </a:rPr>
              <a:t>u Srbiji je instalirana jedna od prvih 5G baznih stanica u Evropi</a:t>
            </a:r>
          </a:p>
          <a:p>
            <a:pPr algn="ctr"/>
            <a:r>
              <a:rPr lang="sr-Latn-RS" sz="2000" b="1">
                <a:solidFill>
                  <a:srgbClr val="66FF33"/>
                </a:solidFill>
              </a:rPr>
              <a:t>(HUAWEI, Naučno tehnološki park - Beograd)</a:t>
            </a:r>
          </a:p>
          <a:p>
            <a:endParaRPr lang="sr-Latn-RS" sz="2000"/>
          </a:p>
          <a:p>
            <a:pPr algn="ctr"/>
            <a:r>
              <a:rPr lang="sr-Latn-RS" sz="2000" b="1" u="sng">
                <a:solidFill>
                  <a:srgbClr val="FFC000"/>
                </a:solidFill>
              </a:rPr>
              <a:t>U Evropi, 5G servis danas nije dostupan samo u:</a:t>
            </a:r>
          </a:p>
          <a:p>
            <a:pPr algn="ctr"/>
            <a:r>
              <a:rPr lang="sr-Latn-RS" sz="2000" b="1">
                <a:solidFill>
                  <a:srgbClr val="FF0000"/>
                </a:solidFill>
              </a:rPr>
              <a:t> Srbiji</a:t>
            </a:r>
            <a:r>
              <a:rPr lang="sr-Latn-RS" sz="2000" b="1">
                <a:solidFill>
                  <a:srgbClr val="FFC000"/>
                </a:solidFill>
              </a:rPr>
              <a:t> </a:t>
            </a:r>
          </a:p>
          <a:p>
            <a:pPr algn="ctr"/>
            <a:r>
              <a:rPr lang="sr-Latn-RS" sz="2000" b="1">
                <a:solidFill>
                  <a:srgbClr val="FFC000"/>
                </a:solidFill>
              </a:rPr>
              <a:t> Bosni i Hecegovini</a:t>
            </a:r>
          </a:p>
          <a:p>
            <a:pPr algn="ctr"/>
            <a:r>
              <a:rPr lang="sr-Latn-RS" sz="2000" b="1">
                <a:solidFill>
                  <a:srgbClr val="FFC000"/>
                </a:solidFill>
              </a:rPr>
              <a:t> Albaniji </a:t>
            </a:r>
            <a:endParaRPr lang="en-US" sz="2000" b="1">
              <a:solidFill>
                <a:srgbClr val="FFC000"/>
              </a:solidFill>
            </a:endParaRPr>
          </a:p>
        </p:txBody>
      </p:sp>
      <p:pic>
        <p:nvPicPr>
          <p:cNvPr id="299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1" y="533400"/>
            <a:ext cx="5897091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601201" y="609600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>
                <a:solidFill>
                  <a:schemeClr val="bg1"/>
                </a:solidFill>
              </a:rPr>
              <a:t>2023</a:t>
            </a:r>
            <a:endParaRPr lang="en-US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295400"/>
            <a:ext cx="8839200" cy="4370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848600" cy="533400"/>
          </a:xfrm>
        </p:spPr>
        <p:txBody>
          <a:bodyPr/>
          <a:lstStyle/>
          <a:p>
            <a:r>
              <a:rPr lang="sr-Latn-RS" sz="3000" b="1" i="1"/>
              <a:t>SVET - 5G kapaciteti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296400" y="5867400"/>
            <a:ext cx="1188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/>
              <a:t>maj 2024</a:t>
            </a:r>
            <a:endParaRPr lang="en-US" sz="2000" b="1"/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7848600" cy="533400"/>
          </a:xfrm>
        </p:spPr>
        <p:txBody>
          <a:bodyPr/>
          <a:lstStyle/>
          <a:p>
            <a:r>
              <a:rPr lang="sr-Latn-RS" sz="3000" b="1" i="1"/>
              <a:t>5G realnost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676400" y="838201"/>
            <a:ext cx="8839200" cy="589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sr-Latn-RS" sz="2200">
                <a:solidFill>
                  <a:srgbClr val="66FF33"/>
                </a:solidFill>
              </a:rPr>
              <a:t>U svetu 5G je počeo da se uvodi </a:t>
            </a:r>
            <a:r>
              <a:rPr lang="vi-VN" sz="2200">
                <a:solidFill>
                  <a:srgbClr val="66FF33"/>
                </a:solidFill>
              </a:rPr>
              <a:t>2019. god</a:t>
            </a:r>
            <a:r>
              <a:rPr lang="sr-Latn-RS" sz="2200">
                <a:solidFill>
                  <a:srgbClr val="66FF33"/>
                </a:solidFill>
              </a:rPr>
              <a:t>. uz </a:t>
            </a:r>
            <a:r>
              <a:rPr lang="en-US" sz="2200">
                <a:solidFill>
                  <a:srgbClr val="66FF33"/>
                </a:solidFill>
              </a:rPr>
              <a:t>“</a:t>
            </a:r>
            <a:r>
              <a:rPr lang="sr-Latn-RS" sz="2200">
                <a:solidFill>
                  <a:srgbClr val="66FF33"/>
                </a:solidFill>
              </a:rPr>
              <a:t>velika zvona</a:t>
            </a:r>
            <a:r>
              <a:rPr lang="en-US" sz="2200">
                <a:solidFill>
                  <a:srgbClr val="66FF33"/>
                </a:solidFill>
              </a:rPr>
              <a:t>”</a:t>
            </a:r>
            <a:r>
              <a:rPr lang="sr-Latn-RS" sz="2200">
                <a:solidFill>
                  <a:srgbClr val="66FF33"/>
                </a:solidFill>
              </a:rPr>
              <a:t>. </a:t>
            </a:r>
          </a:p>
          <a:p>
            <a:r>
              <a:rPr lang="vi-VN" sz="2200"/>
              <a:t>Međutim, </a:t>
            </a:r>
            <a:r>
              <a:rPr lang="en-US" sz="2200"/>
              <a:t>ra</a:t>
            </a:r>
            <a:r>
              <a:rPr lang="sr-Latn-RS" sz="2200"/>
              <a:t>z</a:t>
            </a:r>
            <a:r>
              <a:rPr lang="en-US" sz="2200"/>
              <a:t>voj i napredak </a:t>
            </a:r>
            <a:r>
              <a:rPr lang="sr-Latn-RS" sz="2200"/>
              <a:t>5G mreža </a:t>
            </a:r>
            <a:r>
              <a:rPr lang="en-US" sz="2200"/>
              <a:t>nije </a:t>
            </a:r>
            <a:r>
              <a:rPr lang="sr-Latn-RS" sz="2200"/>
              <a:t>išao kako je bilo zamišljeno:</a:t>
            </a:r>
          </a:p>
          <a:p>
            <a:pPr lvl="1">
              <a:buFont typeface="Arial" pitchFamily="34" charset="0"/>
              <a:buChar char="•"/>
            </a:pPr>
            <a:r>
              <a:rPr lang="sr-Latn-RS" sz="2200"/>
              <a:t> v</a:t>
            </a:r>
            <a:r>
              <a:rPr lang="vi-VN" sz="2200"/>
              <a:t>ećina </a:t>
            </a:r>
            <a:r>
              <a:rPr lang="sr-Latn-RS" sz="2200"/>
              <a:t>ključnih </a:t>
            </a:r>
            <a:r>
              <a:rPr lang="vi-VN" sz="2200"/>
              <a:t>novih </a:t>
            </a:r>
            <a:r>
              <a:rPr lang="sr-Latn-RS" sz="2200"/>
              <a:t>servisa</a:t>
            </a:r>
            <a:r>
              <a:rPr lang="vi-VN" sz="2200"/>
              <a:t> </a:t>
            </a:r>
            <a:r>
              <a:rPr lang="sr-Latn-RS" sz="2200"/>
              <a:t>još nisu razvijena</a:t>
            </a:r>
            <a:r>
              <a:rPr lang="vi-VN" sz="2200"/>
              <a:t>,</a:t>
            </a:r>
            <a:r>
              <a:rPr lang="sr-Latn-RS" sz="2200"/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sr-Latn-RS" sz="2200"/>
              <a:t> pokrivanje rurala </a:t>
            </a:r>
            <a:r>
              <a:rPr lang="vi-VN" sz="2200"/>
              <a:t>5G </a:t>
            </a:r>
            <a:r>
              <a:rPr lang="sr-Latn-RS" sz="2200"/>
              <a:t>servisima je sporo u nekim zemljama</a:t>
            </a:r>
            <a:r>
              <a:rPr lang="vi-VN" sz="2200"/>
              <a:t>, </a:t>
            </a:r>
            <a:endParaRPr lang="sr-Latn-RS" sz="2200"/>
          </a:p>
          <a:p>
            <a:pPr lvl="1">
              <a:spcAft>
                <a:spcPts val="0"/>
              </a:spcAft>
              <a:buFont typeface="Arial" pitchFamily="34" charset="0"/>
              <a:buChar char="•"/>
            </a:pPr>
            <a:r>
              <a:rPr lang="sr-Latn-RS" sz="2200"/>
              <a:t> pitanje </a:t>
            </a:r>
            <a:r>
              <a:rPr lang="vi-VN" sz="2200"/>
              <a:t>interoperabilnost </a:t>
            </a:r>
            <a:r>
              <a:rPr lang="sr-Latn-RS" sz="2200"/>
              <a:t>i dalje nije u potpunosti rešeno,</a:t>
            </a:r>
          </a:p>
          <a:p>
            <a:pPr lvl="1">
              <a:spcAft>
                <a:spcPts val="1800"/>
              </a:spcAft>
              <a:buFont typeface="Arial" pitchFamily="34" charset="0"/>
              <a:buChar char="•"/>
            </a:pPr>
            <a:r>
              <a:rPr lang="sr-Latn-RS" sz="2200"/>
              <a:t> ...</a:t>
            </a:r>
            <a:r>
              <a:rPr lang="vi-VN" sz="2200"/>
              <a:t> </a:t>
            </a:r>
            <a:endParaRPr lang="sr-Latn-RS" sz="2200"/>
          </a:p>
          <a:p>
            <a:r>
              <a:rPr lang="vi-VN" sz="2200"/>
              <a:t>Ipak, 5G već pravi veliku razliku</a:t>
            </a:r>
            <a:r>
              <a:rPr lang="sr-Latn-RS" sz="2200"/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sr-Latn-RS" sz="2200"/>
              <a:t> značajno </a:t>
            </a:r>
            <a:r>
              <a:rPr lang="vi-VN" sz="2200"/>
              <a:t>već</a:t>
            </a:r>
            <a:r>
              <a:rPr lang="sr-Latn-RS" sz="2200"/>
              <a:t>i</a:t>
            </a:r>
            <a:r>
              <a:rPr lang="vi-VN" sz="2200"/>
              <a:t> </a:t>
            </a:r>
            <a:r>
              <a:rPr lang="sr-Latn-RS" sz="2200"/>
              <a:t>protoci</a:t>
            </a:r>
            <a:r>
              <a:rPr lang="vi-VN" sz="2200"/>
              <a:t> (preko 100 Mbps), manja kašnjenja</a:t>
            </a:r>
            <a:r>
              <a:rPr lang="sr-Latn-RS" sz="2200"/>
              <a:t>, </a:t>
            </a:r>
            <a:r>
              <a:rPr lang="vi-VN" sz="2200"/>
              <a:t>već</a:t>
            </a:r>
            <a:r>
              <a:rPr lang="sr-Latn-RS" sz="2200"/>
              <a:t>a</a:t>
            </a:r>
            <a:r>
              <a:rPr lang="vi-VN" sz="2200"/>
              <a:t> </a:t>
            </a:r>
            <a:r>
              <a:rPr lang="sr-Latn-RS" sz="2200"/>
              <a:t>	</a:t>
            </a:r>
            <a:r>
              <a:rPr lang="vi-VN" sz="2200"/>
              <a:t>pouzdanost (99% ili bolje). </a:t>
            </a:r>
            <a:endParaRPr lang="sr-Latn-RS" sz="2200"/>
          </a:p>
          <a:p>
            <a:pPr lvl="1">
              <a:buFont typeface="Arial" pitchFamily="34" charset="0"/>
              <a:buChar char="•"/>
            </a:pPr>
            <a:r>
              <a:rPr lang="sr-Latn-RS" sz="2200"/>
              <a:t> </a:t>
            </a:r>
            <a:r>
              <a:rPr lang="vi-VN" sz="2200"/>
              <a:t>5G </a:t>
            </a:r>
            <a:r>
              <a:rPr lang="sr-Latn-RS" sz="2200"/>
              <a:t>uspešno </a:t>
            </a:r>
            <a:r>
              <a:rPr lang="vi-VN" sz="2200"/>
              <a:t>zamen</a:t>
            </a:r>
            <a:r>
              <a:rPr lang="sr-Latn-RS" sz="2200"/>
              <a:t>juje</a:t>
            </a:r>
            <a:r>
              <a:rPr lang="vi-VN" sz="2200"/>
              <a:t> bežični pristup kućama i kancelarijama, </a:t>
            </a:r>
            <a:r>
              <a:rPr lang="sr-Latn-RS" sz="2200"/>
              <a:t>a sve je   	više i osnova </a:t>
            </a:r>
            <a:r>
              <a:rPr lang="vi-VN" sz="2200"/>
              <a:t>za mobilne širokopojasne usluge. </a:t>
            </a:r>
            <a:endParaRPr lang="sr-Latn-RS" sz="2200"/>
          </a:p>
          <a:p>
            <a:pPr lvl="1">
              <a:buFont typeface="Arial" pitchFamily="34" charset="0"/>
              <a:buChar char="•"/>
            </a:pPr>
            <a:r>
              <a:rPr lang="sr-Latn-RS" sz="2200"/>
              <a:t> p</a:t>
            </a:r>
            <a:r>
              <a:rPr lang="vi-VN" sz="2200"/>
              <a:t>rimene 5G u industrij</a:t>
            </a:r>
            <a:r>
              <a:rPr lang="sr-Latn-RS" sz="2200"/>
              <a:t>i</a:t>
            </a:r>
            <a:r>
              <a:rPr lang="vi-VN" sz="2200"/>
              <a:t> </a:t>
            </a:r>
            <a:r>
              <a:rPr lang="sr-Latn-RS" sz="2200"/>
              <a:t>i</a:t>
            </a:r>
            <a:r>
              <a:rPr lang="vi-VN" sz="2200"/>
              <a:t> daljinsko praćenje pacijenata u zdravstvu. </a:t>
            </a:r>
            <a:endParaRPr lang="sr-Latn-RS" sz="2200"/>
          </a:p>
          <a:p>
            <a:pPr lvl="1">
              <a:buFont typeface="Arial" pitchFamily="34" charset="0"/>
              <a:buChar char="•"/>
            </a:pPr>
            <a:r>
              <a:rPr lang="sr-Latn-RS" sz="2200"/>
              <a:t> ...</a:t>
            </a:r>
          </a:p>
          <a:p>
            <a:endParaRPr lang="sr-Latn-RS" sz="1000"/>
          </a:p>
          <a:p>
            <a:pPr algn="ctr"/>
            <a:r>
              <a:rPr lang="sr-Latn-RS" sz="2200" b="1">
                <a:solidFill>
                  <a:srgbClr val="FFC000"/>
                </a:solidFill>
              </a:rPr>
              <a:t>Nove</a:t>
            </a:r>
            <a:r>
              <a:rPr lang="vi-VN" sz="2200" b="1">
                <a:solidFill>
                  <a:srgbClr val="FFC000"/>
                </a:solidFill>
              </a:rPr>
              <a:t> poslovn</a:t>
            </a:r>
            <a:r>
              <a:rPr lang="sr-Latn-RS" sz="2200" b="1">
                <a:solidFill>
                  <a:srgbClr val="FFC000"/>
                </a:solidFill>
              </a:rPr>
              <a:t>e</a:t>
            </a:r>
            <a:r>
              <a:rPr lang="vi-VN" sz="2200" b="1">
                <a:solidFill>
                  <a:srgbClr val="FFC000"/>
                </a:solidFill>
              </a:rPr>
              <a:t> mogućnosti: 5G</a:t>
            </a:r>
            <a:r>
              <a:rPr lang="sr-Latn-RS" sz="2200" b="1">
                <a:solidFill>
                  <a:srgbClr val="FFC000"/>
                </a:solidFill>
              </a:rPr>
              <a:t> sve više</a:t>
            </a:r>
            <a:r>
              <a:rPr lang="vi-VN" sz="2200" b="1">
                <a:solidFill>
                  <a:srgbClr val="FFC000"/>
                </a:solidFill>
              </a:rPr>
              <a:t> </a:t>
            </a:r>
            <a:r>
              <a:rPr lang="sr-Latn-RS" sz="2200" b="1">
                <a:solidFill>
                  <a:srgbClr val="FFC000"/>
                </a:solidFill>
              </a:rPr>
              <a:t>ugrožava</a:t>
            </a:r>
            <a:r>
              <a:rPr lang="vi-VN" sz="2200" b="1">
                <a:solidFill>
                  <a:srgbClr val="FFC000"/>
                </a:solidFill>
              </a:rPr>
              <a:t> </a:t>
            </a:r>
            <a:r>
              <a:rPr lang="sr-Latn-RS" sz="2200" b="1">
                <a:solidFill>
                  <a:srgbClr val="FFC000"/>
                </a:solidFill>
              </a:rPr>
              <a:t>                                       operatore</a:t>
            </a:r>
            <a:r>
              <a:rPr lang="vi-VN" sz="2200" b="1">
                <a:solidFill>
                  <a:srgbClr val="FFC000"/>
                </a:solidFill>
              </a:rPr>
              <a:t> za kablovsk</a:t>
            </a:r>
            <a:r>
              <a:rPr lang="sr-Latn-RS" sz="2200" b="1">
                <a:solidFill>
                  <a:srgbClr val="FFC000"/>
                </a:solidFill>
              </a:rPr>
              <a:t>e mreže i </a:t>
            </a:r>
            <a:r>
              <a:rPr lang="vi-VN" sz="2200" b="1">
                <a:solidFill>
                  <a:srgbClr val="FFC000"/>
                </a:solidFill>
              </a:rPr>
              <a:t>bežičn</a:t>
            </a:r>
            <a:r>
              <a:rPr lang="sr-Latn-RS" sz="2200" b="1">
                <a:solidFill>
                  <a:srgbClr val="FFC000"/>
                </a:solidFill>
              </a:rPr>
              <a:t>i pristup</a:t>
            </a:r>
            <a:r>
              <a:rPr lang="vi-VN" sz="2200" b="1">
                <a:solidFill>
                  <a:srgbClr val="FFC000"/>
                </a:solidFill>
              </a:rPr>
              <a:t> </a:t>
            </a:r>
            <a:r>
              <a:rPr lang="sr-Latn-RS" sz="2200" b="1">
                <a:solidFill>
                  <a:srgbClr val="FFC000"/>
                </a:solidFill>
              </a:rPr>
              <a:t>!!!</a:t>
            </a: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76200"/>
            <a:ext cx="7848600" cy="533400"/>
          </a:xfrm>
        </p:spPr>
        <p:txBody>
          <a:bodyPr/>
          <a:lstStyle/>
          <a:p>
            <a:r>
              <a:rPr lang="sr-Latn-RS" sz="3000" b="1" i="1"/>
              <a:t>Rast potreba korisnika u poslednjih 5 god.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52600" y="533401"/>
            <a:ext cx="8915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Latn-RS"/>
              <a:t> </a:t>
            </a:r>
            <a:r>
              <a:rPr lang="sr-Latn-RS" sz="2000"/>
              <a:t>Veliki porast p</a:t>
            </a:r>
            <a:r>
              <a:rPr lang="en-US" sz="2000"/>
              <a:t>rosečn</a:t>
            </a:r>
            <a:r>
              <a:rPr lang="sr-Latn-RS" sz="2000"/>
              <a:t>og</a:t>
            </a:r>
            <a:r>
              <a:rPr lang="en-US" sz="2000"/>
              <a:t> broj</a:t>
            </a:r>
            <a:r>
              <a:rPr lang="sr-Latn-RS" sz="2000"/>
              <a:t>a</a:t>
            </a:r>
            <a:r>
              <a:rPr lang="en-US" sz="2000"/>
              <a:t> uređaja i veza po osobi </a:t>
            </a:r>
            <a:r>
              <a:rPr lang="sr-Latn-RS" sz="2000"/>
              <a:t>(</a:t>
            </a:r>
            <a:r>
              <a:rPr lang="en-US" sz="2000"/>
              <a:t>SA</a:t>
            </a:r>
            <a:r>
              <a:rPr lang="sr-Latn-RS" sz="2000"/>
              <a:t>D</a:t>
            </a:r>
            <a:r>
              <a:rPr lang="en-US" sz="2000"/>
              <a:t> </a:t>
            </a:r>
            <a:r>
              <a:rPr lang="sr-Latn-RS" sz="2000"/>
              <a:t>- porast sa </a:t>
            </a:r>
            <a:r>
              <a:rPr lang="en-US" sz="2000"/>
              <a:t>8</a:t>
            </a:r>
            <a:r>
              <a:rPr lang="sr-Latn-RS" sz="2000"/>
              <a:t>.</a:t>
            </a:r>
            <a:r>
              <a:rPr lang="en-US" sz="2000"/>
              <a:t>2 na 13</a:t>
            </a:r>
            <a:r>
              <a:rPr lang="sr-Latn-RS" sz="2000"/>
              <a:t>.</a:t>
            </a:r>
            <a:r>
              <a:rPr lang="en-US" sz="2000"/>
              <a:t>4</a:t>
            </a:r>
            <a:r>
              <a:rPr lang="sr-Latn-RS" sz="2000"/>
              <a:t>)</a:t>
            </a:r>
            <a:r>
              <a:rPr lang="en-US" sz="2000"/>
              <a:t>.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B</a:t>
            </a:r>
            <a:r>
              <a:rPr lang="en-US" sz="2000"/>
              <a:t>rzine vez</a:t>
            </a:r>
            <a:r>
              <a:rPr lang="sr-Latn-RS" sz="2000"/>
              <a:t>a</a:t>
            </a:r>
            <a:r>
              <a:rPr lang="en-US" sz="2000"/>
              <a:t> sa mobilnom mrežom su u proseku povećane sa 21</a:t>
            </a:r>
            <a:r>
              <a:rPr lang="sr-Latn-RS" sz="2000"/>
              <a:t>.</a:t>
            </a:r>
            <a:r>
              <a:rPr lang="en-US" sz="2000"/>
              <a:t>6 na 58</a:t>
            </a:r>
            <a:r>
              <a:rPr lang="sr-Latn-RS" sz="2000"/>
              <a:t>.</a:t>
            </a:r>
            <a:r>
              <a:rPr lang="en-US" sz="2000"/>
              <a:t>4 Mbps.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Porast p</a:t>
            </a:r>
            <a:r>
              <a:rPr lang="en-US" sz="2000"/>
              <a:t>rosečne fiksne širokopojasne brzine sa 56</a:t>
            </a:r>
            <a:r>
              <a:rPr lang="sr-Latn-RS" sz="2000"/>
              <a:t>.</a:t>
            </a:r>
            <a:r>
              <a:rPr lang="en-US" sz="2000"/>
              <a:t>6 na 141</a:t>
            </a:r>
            <a:r>
              <a:rPr lang="sr-Latn-RS" sz="2000"/>
              <a:t>.</a:t>
            </a:r>
            <a:r>
              <a:rPr lang="en-US" sz="2000"/>
              <a:t>8 Mbps</a:t>
            </a:r>
            <a:r>
              <a:rPr lang="sr-Latn-RS" sz="2000"/>
              <a:t>.</a:t>
            </a:r>
            <a:endParaRPr lang="en-US" sz="2000"/>
          </a:p>
          <a:p>
            <a:r>
              <a:rPr lang="en-US" sz="1000"/>
              <a:t> </a:t>
            </a:r>
          </a:p>
          <a:p>
            <a:pPr algn="ctr"/>
            <a:r>
              <a:rPr lang="en-US" sz="2000">
                <a:solidFill>
                  <a:srgbClr val="66FF33"/>
                </a:solidFill>
              </a:rPr>
              <a:t>Upravljanje svim tim saobraćajem nije samo pitanje brzine i kapaciteta,</a:t>
            </a:r>
            <a:r>
              <a:rPr lang="sr-Latn-RS" sz="2000">
                <a:solidFill>
                  <a:srgbClr val="66FF33"/>
                </a:solidFill>
              </a:rPr>
              <a:t>            </a:t>
            </a:r>
            <a:r>
              <a:rPr lang="en-US" sz="2000">
                <a:solidFill>
                  <a:srgbClr val="66FF33"/>
                </a:solidFill>
              </a:rPr>
              <a:t> </a:t>
            </a:r>
            <a:r>
              <a:rPr lang="sr-Latn-RS" sz="2000">
                <a:solidFill>
                  <a:srgbClr val="66FF33"/>
                </a:solidFill>
              </a:rPr>
              <a:t>              </a:t>
            </a:r>
            <a:r>
              <a:rPr lang="en-US" sz="2000">
                <a:solidFill>
                  <a:srgbClr val="66FF33"/>
                </a:solidFill>
              </a:rPr>
              <a:t>već i složenosti, s obzirom na raznovrsnost uređaja, </a:t>
            </a:r>
            <a:r>
              <a:rPr lang="sr-Latn-RS" sz="2000">
                <a:solidFill>
                  <a:srgbClr val="66FF33"/>
                </a:solidFill>
              </a:rPr>
              <a:t>                                        </a:t>
            </a:r>
            <a:r>
              <a:rPr lang="en-US" sz="2000">
                <a:solidFill>
                  <a:srgbClr val="66FF33"/>
                </a:solidFill>
              </a:rPr>
              <a:t>povećanje tipova usluga i eksploziju aplikacija koje </a:t>
            </a:r>
            <a:r>
              <a:rPr lang="sr-Latn-RS" sz="2000">
                <a:solidFill>
                  <a:srgbClr val="66FF33"/>
                </a:solidFill>
              </a:rPr>
              <a:t>                                     </a:t>
            </a:r>
            <a:r>
              <a:rPr lang="en-US" sz="2000">
                <a:solidFill>
                  <a:srgbClr val="66FF33"/>
                </a:solidFill>
              </a:rPr>
              <a:t>postavljaju jedinstvene zahteve pred telekom mreže. </a:t>
            </a:r>
          </a:p>
          <a:p>
            <a:endParaRPr lang="en-US" sz="220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1" y="3048000"/>
            <a:ext cx="4993101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7848600" cy="762000"/>
          </a:xfrm>
        </p:spPr>
        <p:txBody>
          <a:bodyPr/>
          <a:lstStyle/>
          <a:p>
            <a:r>
              <a:rPr lang="sr-Latn-RS" sz="3000" b="1" i="1"/>
              <a:t>Eksponencijalni porast saobraćaja </a:t>
            </a:r>
            <a:br>
              <a:rPr lang="sr-Latn-RS" sz="3000" b="1" i="1"/>
            </a:br>
            <a:r>
              <a:rPr lang="sr-Latn-RS" sz="3000" b="1" i="1"/>
              <a:t>(raspodela po kategorijama)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pic>
        <p:nvPicPr>
          <p:cNvPr id="280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447800"/>
            <a:ext cx="8468504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7848600" cy="533400"/>
          </a:xfrm>
        </p:spPr>
        <p:txBody>
          <a:bodyPr/>
          <a:lstStyle/>
          <a:p>
            <a:r>
              <a:rPr lang="sr-Latn-RS" sz="3000" b="1" i="1"/>
              <a:t>5G izazovi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pic>
        <p:nvPicPr>
          <p:cNvPr id="277506" name="Picture 2" descr="https://www.netsuite.com/portal/assets/img/business-articles/erp/infographic-telecom-industry-challen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066801"/>
            <a:ext cx="5607344" cy="514380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748612" y="1371600"/>
            <a:ext cx="2919389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sr-Latn-RS"/>
              <a:t> </a:t>
            </a:r>
            <a:r>
              <a:rPr lang="sr-Latn-RS" sz="2200"/>
              <a:t>konkurentski</a:t>
            </a:r>
          </a:p>
          <a:p>
            <a:pPr>
              <a:buFontTx/>
              <a:buChar char="-"/>
            </a:pPr>
            <a:r>
              <a:rPr lang="sr-Latn-RS" sz="2200"/>
              <a:t> ekonomsko-finansijski</a:t>
            </a:r>
          </a:p>
          <a:p>
            <a:pPr>
              <a:buFontTx/>
              <a:buChar char="-"/>
            </a:pPr>
            <a:r>
              <a:rPr lang="sr-Latn-RS" sz="2200"/>
              <a:t> regulatorni</a:t>
            </a:r>
          </a:p>
          <a:p>
            <a:pPr>
              <a:buFontTx/>
              <a:buChar char="-"/>
            </a:pPr>
            <a:r>
              <a:rPr lang="sr-Latn-RS" sz="2200"/>
              <a:t> ekološki</a:t>
            </a:r>
          </a:p>
          <a:p>
            <a:pPr>
              <a:buFontTx/>
              <a:buChar char="-"/>
            </a:pPr>
            <a:r>
              <a:rPr lang="sr-Latn-RS" sz="2200"/>
              <a:t> tehnološki</a:t>
            </a:r>
          </a:p>
          <a:p>
            <a:pPr>
              <a:buFontTx/>
              <a:buChar char="-"/>
            </a:pPr>
            <a:r>
              <a:rPr lang="sr-Latn-RS" sz="2200"/>
              <a:t> kadrovski</a:t>
            </a:r>
            <a:endParaRPr lang="en-US" sz="2200"/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848600" cy="533400"/>
          </a:xfrm>
        </p:spPr>
        <p:txBody>
          <a:bodyPr/>
          <a:lstStyle/>
          <a:p>
            <a:r>
              <a:rPr lang="sr-Latn-RS" sz="3000" b="1" i="1"/>
              <a:t>5G tehnološki izazovi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52600" y="533401"/>
            <a:ext cx="89154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sr-Latn-RS" sz="2000" b="1" u="sng"/>
              <a:t>1. </a:t>
            </a:r>
            <a:r>
              <a:rPr lang="en-US" sz="2000" b="1" u="sng"/>
              <a:t>Potreba za stalnim nadogradnjama i inovacijama:</a:t>
            </a:r>
            <a:r>
              <a:rPr lang="en-US" sz="2000"/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postavljanje baznih stanica, optičke mreže, novog jezgra mreže, ...</a:t>
            </a:r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održavanje mreže je sve veći problem,</a:t>
            </a:r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t</a:t>
            </a:r>
            <a:r>
              <a:rPr lang="en-US" sz="2000">
                <a:solidFill>
                  <a:srgbClr val="66FF33"/>
                </a:solidFill>
              </a:rPr>
              <a:t>elekom </a:t>
            </a:r>
            <a:r>
              <a:rPr lang="sr-Latn-RS" sz="2000">
                <a:solidFill>
                  <a:srgbClr val="66FF33"/>
                </a:solidFill>
              </a:rPr>
              <a:t>operatori</a:t>
            </a:r>
            <a:r>
              <a:rPr lang="en-US" sz="2000">
                <a:solidFill>
                  <a:srgbClr val="66FF33"/>
                </a:solidFill>
              </a:rPr>
              <a:t> imaju mnogo dugova</a:t>
            </a:r>
            <a:r>
              <a:rPr lang="sr-Latn-RS" sz="2000">
                <a:solidFill>
                  <a:srgbClr val="66FF33"/>
                </a:solidFill>
              </a:rPr>
              <a:t> (</a:t>
            </a:r>
            <a:r>
              <a:rPr lang="en-US" sz="2000">
                <a:solidFill>
                  <a:srgbClr val="66FF33"/>
                </a:solidFill>
              </a:rPr>
              <a:t>dva najveća </a:t>
            </a:r>
            <a:r>
              <a:rPr lang="sr-Latn-RS" sz="2000">
                <a:solidFill>
                  <a:srgbClr val="66FF33"/>
                </a:solidFill>
              </a:rPr>
              <a:t>operatora u SAD,</a:t>
            </a:r>
            <a:r>
              <a:rPr lang="en-US" sz="2000">
                <a:solidFill>
                  <a:srgbClr val="66FF33"/>
                </a:solidFill>
              </a:rPr>
              <a:t>  </a:t>
            </a:r>
            <a:r>
              <a:rPr lang="sr-Latn-RS" sz="2000">
                <a:solidFill>
                  <a:srgbClr val="66FF33"/>
                </a:solidFill>
              </a:rPr>
              <a:t>     </a:t>
            </a:r>
          </a:p>
          <a:p>
            <a:pPr lvl="1"/>
            <a:r>
              <a:rPr lang="sr-Latn-RS" sz="2000">
                <a:solidFill>
                  <a:srgbClr val="66FF33"/>
                </a:solidFill>
              </a:rPr>
              <a:t>    </a:t>
            </a:r>
            <a:r>
              <a:rPr lang="en-US" sz="2000">
                <a:solidFill>
                  <a:srgbClr val="66FF33"/>
                </a:solidFill>
              </a:rPr>
              <a:t>AT&amp;T i Verizon Communications — nalaze se na listi najzaduženijih </a:t>
            </a:r>
            <a:r>
              <a:rPr lang="sr-Latn-RS" sz="2000">
                <a:solidFill>
                  <a:srgbClr val="66FF33"/>
                </a:solidFill>
              </a:rPr>
              <a:t> </a:t>
            </a:r>
          </a:p>
          <a:p>
            <a:pPr lvl="1"/>
            <a:r>
              <a:rPr lang="sr-Latn-RS" sz="2000">
                <a:solidFill>
                  <a:srgbClr val="66FF33"/>
                </a:solidFill>
              </a:rPr>
              <a:t>    </a:t>
            </a:r>
            <a:r>
              <a:rPr lang="en-US" sz="2000">
                <a:solidFill>
                  <a:srgbClr val="66FF33"/>
                </a:solidFill>
              </a:rPr>
              <a:t>kompanija na svetu </a:t>
            </a:r>
            <a:r>
              <a:rPr lang="sr-Latn-RS" sz="2000">
                <a:solidFill>
                  <a:srgbClr val="66FF33"/>
                </a:solidFill>
              </a:rPr>
              <a:t>prema</a:t>
            </a:r>
            <a:r>
              <a:rPr lang="en-US" sz="2000">
                <a:solidFill>
                  <a:srgbClr val="66FF33"/>
                </a:solidFill>
              </a:rPr>
              <a:t> časopisu Global Finance za 2023. </a:t>
            </a:r>
          </a:p>
          <a:p>
            <a:r>
              <a:rPr lang="en-US" sz="800"/>
              <a:t> </a:t>
            </a:r>
          </a:p>
          <a:p>
            <a:r>
              <a:rPr lang="en-US" sz="2000"/>
              <a:t>2.</a:t>
            </a:r>
            <a:r>
              <a:rPr lang="en-US" sz="2000" b="1" u="sng"/>
              <a:t> Stalno ulaganje u istraživanje i razvoj:</a:t>
            </a:r>
            <a:r>
              <a:rPr lang="en-US" sz="2000"/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č</a:t>
            </a:r>
            <a:r>
              <a:rPr lang="en-US" sz="2000"/>
              <a:t>ak i pre </a:t>
            </a:r>
            <a:r>
              <a:rPr lang="sr-Latn-RS" sz="2000"/>
              <a:t>kraja</a:t>
            </a:r>
            <a:r>
              <a:rPr lang="en-US" sz="2000"/>
              <a:t> uvođenj</a:t>
            </a:r>
            <a:r>
              <a:rPr lang="sr-Latn-RS" sz="2000"/>
              <a:t>a</a:t>
            </a:r>
            <a:r>
              <a:rPr lang="en-US" sz="2000"/>
              <a:t> 5G</a:t>
            </a:r>
            <a:r>
              <a:rPr lang="sr-Latn-RS" sz="2000"/>
              <a:t>-a</a:t>
            </a:r>
            <a:r>
              <a:rPr lang="en-US" sz="2000"/>
              <a:t>, razvija se 5.5G (2025) i 6G (2030-ih)</a:t>
            </a:r>
            <a:r>
              <a:rPr lang="sr-Latn-RS" sz="2000"/>
              <a:t>‚</a:t>
            </a:r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u svetu se pokreće veliki broj </a:t>
            </a:r>
            <a:r>
              <a:rPr lang="en-US" sz="2000"/>
              <a:t>startapova: </a:t>
            </a:r>
          </a:p>
          <a:p>
            <a:pPr lvl="0"/>
            <a:r>
              <a:rPr lang="sr-Latn-RS" sz="2000"/>
              <a:t>	- </a:t>
            </a:r>
            <a:r>
              <a:rPr lang="en-US" sz="2000"/>
              <a:t>platform</a:t>
            </a:r>
            <a:r>
              <a:rPr lang="sr-Latn-RS" sz="2000"/>
              <a:t>e</a:t>
            </a:r>
            <a:r>
              <a:rPr lang="en-US" sz="2000"/>
              <a:t> za povezivanje sa više operatera za IoT, </a:t>
            </a:r>
          </a:p>
          <a:p>
            <a:pPr lvl="0"/>
            <a:r>
              <a:rPr lang="sr-Latn-RS" sz="2000"/>
              <a:t>	- </a:t>
            </a:r>
            <a:r>
              <a:rPr lang="en-US" sz="2000"/>
              <a:t>AI automatizacija implementacije 5G i </a:t>
            </a:r>
          </a:p>
          <a:p>
            <a:pPr lvl="0"/>
            <a:r>
              <a:rPr lang="sr-Latn-RS" sz="2000"/>
              <a:t>	- </a:t>
            </a:r>
            <a:r>
              <a:rPr lang="en-US" sz="2000"/>
              <a:t>razv</a:t>
            </a:r>
            <a:r>
              <a:rPr lang="sr-Latn-RS" sz="2000"/>
              <a:t>o</a:t>
            </a:r>
            <a:r>
              <a:rPr lang="en-US" sz="2000"/>
              <a:t>j 5G mreže zasnovane na blokčejnu. </a:t>
            </a:r>
            <a:endParaRPr lang="sr-Latn-RS" sz="2000"/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/>
              <a:t> </a:t>
            </a:r>
            <a:r>
              <a:rPr lang="en-US" sz="2000">
                <a:solidFill>
                  <a:srgbClr val="66FF33"/>
                </a:solidFill>
              </a:rPr>
              <a:t>veliki </a:t>
            </a:r>
            <a:r>
              <a:rPr lang="sr-Latn-RS" sz="2000">
                <a:solidFill>
                  <a:srgbClr val="66FF33"/>
                </a:solidFill>
              </a:rPr>
              <a:t>problem</a:t>
            </a:r>
            <a:r>
              <a:rPr lang="en-US" sz="2000">
                <a:solidFill>
                  <a:srgbClr val="66FF33"/>
                </a:solidFill>
              </a:rPr>
              <a:t>: operatori su u velikoj meri prepustili liderstvo u istraživanju i</a:t>
            </a:r>
            <a:endParaRPr lang="sr-Latn-RS" sz="2000">
              <a:solidFill>
                <a:srgbClr val="66FF33"/>
              </a:solidFill>
            </a:endParaRPr>
          </a:p>
          <a:p>
            <a:pPr lvl="1"/>
            <a:r>
              <a:rPr lang="sr-Latn-RS" sz="2000">
                <a:solidFill>
                  <a:srgbClr val="66FF33"/>
                </a:solidFill>
              </a:rPr>
              <a:t> </a:t>
            </a:r>
            <a:r>
              <a:rPr lang="en-US" sz="2000">
                <a:solidFill>
                  <a:srgbClr val="66FF33"/>
                </a:solidFill>
              </a:rPr>
              <a:t> razvoju proizvođačima opreme, softverskim kompanijama i </a:t>
            </a:r>
            <a:r>
              <a:rPr lang="sr-Latn-RS" sz="2000" i="1">
                <a:solidFill>
                  <a:srgbClr val="66FF33"/>
                </a:solidFill>
              </a:rPr>
              <a:t>cloud </a:t>
            </a:r>
            <a:r>
              <a:rPr lang="sr-Latn-RS" sz="2000">
                <a:solidFill>
                  <a:srgbClr val="66FF33"/>
                </a:solidFill>
              </a:rPr>
              <a:t>kompanijama</a:t>
            </a:r>
            <a:endParaRPr lang="en-US" sz="2000">
              <a:solidFill>
                <a:srgbClr val="66FF33"/>
              </a:solidFill>
            </a:endParaRPr>
          </a:p>
          <a:p>
            <a:r>
              <a:rPr lang="en-US" sz="800" i="1"/>
              <a:t> </a:t>
            </a:r>
          </a:p>
          <a:p>
            <a:r>
              <a:rPr lang="en-US" sz="2000" b="1" u="sng"/>
              <a:t>3. Broj 5G pretplatnika je daleko manji očekivanog </a:t>
            </a:r>
            <a:r>
              <a:rPr lang="en-US" sz="2000"/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s</a:t>
            </a:r>
            <a:r>
              <a:rPr lang="en-US" sz="2000"/>
              <a:t>por rast suštinski novih aplikacija (virtuelna i proširena stvarnost, privatne </a:t>
            </a:r>
            <a:r>
              <a:rPr lang="sr-Latn-RS" sz="2000"/>
              <a:t>    </a:t>
            </a:r>
          </a:p>
          <a:p>
            <a:pPr lvl="1"/>
            <a:r>
              <a:rPr lang="sr-Latn-RS" sz="2000"/>
              <a:t>    </a:t>
            </a:r>
            <a:r>
              <a:rPr lang="en-US" sz="2000"/>
              <a:t>mreže, automatizovane fabrike, autonomna vozila, …)</a:t>
            </a:r>
            <a:endParaRPr lang="sr-Latn-RS" sz="2000"/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i</a:t>
            </a:r>
            <a:r>
              <a:rPr lang="en-US" sz="2000">
                <a:solidFill>
                  <a:srgbClr val="66FF33"/>
                </a:solidFill>
              </a:rPr>
              <a:t>gra „kokoške ili jajeta“ – </a:t>
            </a:r>
            <a:r>
              <a:rPr lang="sr-Latn-RS" sz="2000">
                <a:solidFill>
                  <a:srgbClr val="66FF33"/>
                </a:solidFill>
              </a:rPr>
              <a:t>operatori</a:t>
            </a:r>
            <a:r>
              <a:rPr lang="en-US" sz="2000">
                <a:solidFill>
                  <a:srgbClr val="66FF33"/>
                </a:solidFill>
              </a:rPr>
              <a:t> čekaju potražnju</a:t>
            </a:r>
            <a:r>
              <a:rPr lang="sr-Latn-RS" sz="2000">
                <a:solidFill>
                  <a:srgbClr val="66FF33"/>
                </a:solidFill>
              </a:rPr>
              <a:t>,</a:t>
            </a:r>
            <a:r>
              <a:rPr lang="en-US" sz="2000">
                <a:solidFill>
                  <a:srgbClr val="66FF33"/>
                </a:solidFill>
              </a:rPr>
              <a:t> potencijalni 5G korisnici </a:t>
            </a:r>
            <a:endParaRPr lang="sr-Latn-RS" sz="2000">
              <a:solidFill>
                <a:srgbClr val="66FF33"/>
              </a:solidFill>
            </a:endParaRPr>
          </a:p>
          <a:p>
            <a:pPr lvl="1"/>
            <a:r>
              <a:rPr lang="sr-Latn-RS" sz="2000">
                <a:solidFill>
                  <a:srgbClr val="66FF33"/>
                </a:solidFill>
              </a:rPr>
              <a:t>    čekaju da </a:t>
            </a:r>
            <a:r>
              <a:rPr lang="en-US" sz="2000">
                <a:solidFill>
                  <a:srgbClr val="66FF33"/>
                </a:solidFill>
              </a:rPr>
              <a:t>vide da uređaji dostižu kritičnu masu.  Ukratko, jedni </a:t>
            </a:r>
            <a:r>
              <a:rPr lang="sr-Latn-RS" sz="2000">
                <a:solidFill>
                  <a:srgbClr val="66FF33"/>
                </a:solidFill>
              </a:rPr>
              <a:t>druge </a:t>
            </a:r>
            <a:r>
              <a:rPr lang="en-US" sz="2000">
                <a:solidFill>
                  <a:srgbClr val="66FF33"/>
                </a:solidFill>
              </a:rPr>
              <a:t>čekaju</a:t>
            </a:r>
            <a:r>
              <a:rPr lang="sr-Latn-RS" sz="2000">
                <a:solidFill>
                  <a:srgbClr val="66FF33"/>
                </a:solidFill>
              </a:rPr>
              <a:t>.</a:t>
            </a:r>
            <a:r>
              <a:rPr lang="en-US" sz="2000">
                <a:solidFill>
                  <a:srgbClr val="66FF33"/>
                </a:solidFill>
              </a:rPr>
              <a:t> </a:t>
            </a: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152400"/>
            <a:ext cx="7848600" cy="533400"/>
          </a:xfrm>
        </p:spPr>
        <p:txBody>
          <a:bodyPr/>
          <a:lstStyle/>
          <a:p>
            <a:r>
              <a:rPr lang="sr-Latn-RS" sz="3000" b="1" i="1"/>
              <a:t>5G tehnološki izazovi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76400" y="1295401"/>
            <a:ext cx="8991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/>
              <a:t>4. </a:t>
            </a:r>
            <a:r>
              <a:rPr lang="sr-Latn-RS" sz="2000" b="1" u="sng"/>
              <a:t>IoT</a:t>
            </a:r>
            <a:r>
              <a:rPr lang="en-US" sz="2000" b="1" u="sng"/>
              <a:t> i porast povezanih uređaja:</a:t>
            </a:r>
            <a:r>
              <a:rPr lang="en-US" sz="2000"/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v</a:t>
            </a:r>
            <a:r>
              <a:rPr lang="en-US" sz="2000">
                <a:solidFill>
                  <a:srgbClr val="66FF33"/>
                </a:solidFill>
              </a:rPr>
              <a:t>eliki obim i velika složenost primene IoT rešenja (radi se milijardama uređaja)</a:t>
            </a:r>
            <a:r>
              <a:rPr lang="sr-Latn-RS" sz="2000"/>
              <a:t>.</a:t>
            </a:r>
            <a:endParaRPr lang="en-US" sz="2000"/>
          </a:p>
          <a:p>
            <a:r>
              <a:rPr lang="en-US" sz="2000"/>
              <a:t> </a:t>
            </a:r>
          </a:p>
          <a:p>
            <a:r>
              <a:rPr lang="en-US" sz="2000" b="1" u="sng"/>
              <a:t>5. </a:t>
            </a:r>
            <a:r>
              <a:rPr lang="sr-Latn-RS" sz="2000" b="1" u="sng"/>
              <a:t>Primena veštačke inteligencije (AI)</a:t>
            </a:r>
            <a:r>
              <a:rPr lang="en-US" sz="2000" u="sng"/>
              <a:t>: </a:t>
            </a:r>
            <a:endParaRPr lang="en-US" sz="2000"/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AI </a:t>
            </a:r>
            <a:r>
              <a:rPr lang="en-US" sz="2000"/>
              <a:t>može da pojednostavi mrežne operacije, poboljša korisničku </a:t>
            </a:r>
            <a:r>
              <a:rPr lang="sr-Latn-RS" sz="2000"/>
              <a:t>iskusto</a:t>
            </a:r>
            <a:r>
              <a:rPr lang="en-US" sz="2000"/>
              <a:t> i </a:t>
            </a:r>
            <a:r>
              <a:rPr lang="sr-Latn-RS" sz="2000"/>
              <a:t>                     </a:t>
            </a:r>
          </a:p>
          <a:p>
            <a:pPr lvl="1"/>
            <a:r>
              <a:rPr lang="sr-Latn-RS" sz="2000"/>
              <a:t>     </a:t>
            </a:r>
            <a:r>
              <a:rPr lang="en-US" sz="2000"/>
              <a:t>ponudu </a:t>
            </a:r>
            <a:r>
              <a:rPr lang="sr-Latn-RS" sz="2000"/>
              <a:t>servisa,</a:t>
            </a:r>
            <a:r>
              <a:rPr lang="en-US" sz="2000"/>
              <a:t> </a:t>
            </a:r>
            <a:endParaRPr lang="sr-Latn-RS" sz="2000"/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ML</a:t>
            </a:r>
            <a:r>
              <a:rPr lang="en-US" sz="2000"/>
              <a:t> može optimizovati performanse mreže, predvideti i sprečiti prekide rada i </a:t>
            </a:r>
            <a:r>
              <a:rPr lang="sr-Latn-RS" sz="2000"/>
              <a:t> </a:t>
            </a:r>
          </a:p>
          <a:p>
            <a:pPr lvl="1"/>
            <a:r>
              <a:rPr lang="sr-Latn-RS" sz="2000"/>
              <a:t>     omogućiti</a:t>
            </a:r>
            <a:r>
              <a:rPr lang="en-US" sz="2000"/>
              <a:t> predvidljivo održavanje</a:t>
            </a:r>
            <a:r>
              <a:rPr lang="sr-Latn-RS" sz="2000"/>
              <a:t>,</a:t>
            </a:r>
            <a:r>
              <a:rPr lang="en-US" sz="2000"/>
              <a:t> </a:t>
            </a:r>
            <a:endParaRPr lang="sr-Latn-RS" sz="2000"/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problem:</a:t>
            </a:r>
            <a:r>
              <a:rPr lang="en-US" sz="2000">
                <a:solidFill>
                  <a:srgbClr val="66FF33"/>
                </a:solidFill>
              </a:rPr>
              <a:t> primen</a:t>
            </a:r>
            <a:r>
              <a:rPr lang="sr-Latn-RS" sz="2000">
                <a:solidFill>
                  <a:srgbClr val="66FF33"/>
                </a:solidFill>
              </a:rPr>
              <a:t>a</a:t>
            </a:r>
            <a:r>
              <a:rPr lang="en-US" sz="2000">
                <a:solidFill>
                  <a:srgbClr val="66FF33"/>
                </a:solidFill>
              </a:rPr>
              <a:t> AI rešenja u okviru tradicionalno organizovanih komapnija.</a:t>
            </a:r>
          </a:p>
          <a:p>
            <a:r>
              <a:rPr lang="en-US" sz="2000"/>
              <a:t> </a:t>
            </a:r>
          </a:p>
          <a:p>
            <a:r>
              <a:rPr lang="en-US" sz="2000" b="1" u="sng"/>
              <a:t>6. Sve veća učestalost sajber napada:</a:t>
            </a:r>
            <a:r>
              <a:rPr lang="en-US" sz="2000"/>
              <a:t> </a:t>
            </a:r>
            <a:endParaRPr lang="sr-Latn-RS" sz="2000"/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vi-VN" sz="2000"/>
              <a:t>kritičn</a:t>
            </a:r>
            <a:r>
              <a:rPr lang="sr-Latn-RS" sz="2000"/>
              <a:t>a</a:t>
            </a:r>
            <a:r>
              <a:rPr lang="vi-VN" sz="2000"/>
              <a:t> infrastruktur</a:t>
            </a:r>
            <a:r>
              <a:rPr lang="sr-Latn-RS" sz="2000"/>
              <a:t>a</a:t>
            </a:r>
            <a:r>
              <a:rPr lang="vi-VN" sz="2000"/>
              <a:t> podložna sajber napadima</a:t>
            </a:r>
            <a:r>
              <a:rPr lang="sr-Latn-RS" sz="2000"/>
              <a:t>,</a:t>
            </a:r>
            <a:r>
              <a:rPr lang="vi-VN" sz="2000"/>
              <a:t> </a:t>
            </a:r>
            <a:endParaRPr lang="sr-Latn-RS" sz="2000"/>
          </a:p>
          <a:p>
            <a:pPr lvl="1"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vi-VN" sz="2000"/>
              <a:t>sajber napadi se umnožavaju, </a:t>
            </a:r>
            <a:endParaRPr lang="sr-Latn-RS" sz="2000"/>
          </a:p>
          <a:p>
            <a:pPr lvl="1">
              <a:buFont typeface="Arial" pitchFamily="34" charset="0"/>
              <a:buChar char="•"/>
            </a:pPr>
            <a:r>
              <a:rPr lang="sr-Latn-RS" sz="2000">
                <a:solidFill>
                  <a:srgbClr val="66FF33"/>
                </a:solidFill>
              </a:rPr>
              <a:t> </a:t>
            </a:r>
            <a:r>
              <a:rPr lang="vi-VN" sz="2000">
                <a:solidFill>
                  <a:srgbClr val="66FF33"/>
                </a:solidFill>
              </a:rPr>
              <a:t>sve složenij</a:t>
            </a:r>
            <a:r>
              <a:rPr lang="sr-Latn-RS" sz="2000">
                <a:solidFill>
                  <a:srgbClr val="66FF33"/>
                </a:solidFill>
              </a:rPr>
              <a:t>e mreže</a:t>
            </a:r>
            <a:r>
              <a:rPr lang="vi-VN" sz="2000">
                <a:solidFill>
                  <a:srgbClr val="66FF33"/>
                </a:solidFill>
              </a:rPr>
              <a:t>, </a:t>
            </a:r>
            <a:r>
              <a:rPr lang="sr-Latn-RS" sz="2000">
                <a:solidFill>
                  <a:srgbClr val="66FF33"/>
                </a:solidFill>
              </a:rPr>
              <a:t>veći broj</a:t>
            </a:r>
            <a:r>
              <a:rPr lang="vi-VN" sz="2000">
                <a:solidFill>
                  <a:srgbClr val="66FF33"/>
                </a:solidFill>
              </a:rPr>
              <a:t> pristupnih tačaka i </a:t>
            </a:r>
            <a:r>
              <a:rPr lang="sr-Latn-RS" sz="2000">
                <a:solidFill>
                  <a:srgbClr val="66FF33"/>
                </a:solidFill>
              </a:rPr>
              <a:t>baza</a:t>
            </a:r>
            <a:r>
              <a:rPr lang="vi-VN" sz="2000">
                <a:solidFill>
                  <a:srgbClr val="66FF33"/>
                </a:solidFill>
              </a:rPr>
              <a:t> korisničkih podataka </a:t>
            </a:r>
            <a:endParaRPr lang="sr-Latn-RS" sz="2000">
              <a:solidFill>
                <a:srgbClr val="66FF33"/>
              </a:solidFill>
            </a:endParaRPr>
          </a:p>
          <a:p>
            <a:pPr lvl="1"/>
            <a:r>
              <a:rPr lang="sr-Latn-RS" sz="2000">
                <a:solidFill>
                  <a:srgbClr val="66FF33"/>
                </a:solidFill>
              </a:rPr>
              <a:t>      </a:t>
            </a:r>
            <a:r>
              <a:rPr lang="vi-VN" sz="2000">
                <a:solidFill>
                  <a:srgbClr val="66FF33"/>
                </a:solidFill>
              </a:rPr>
              <a:t>čine ih ranjivijim i privlačnijim za sajber napadače </a:t>
            </a:r>
            <a:r>
              <a:rPr lang="sr-Latn-RS" sz="2000">
                <a:solidFill>
                  <a:srgbClr val="66FF33"/>
                </a:solidFill>
              </a:rPr>
              <a:t>više </a:t>
            </a:r>
            <a:r>
              <a:rPr lang="vi-VN" sz="2000">
                <a:solidFill>
                  <a:srgbClr val="66FF33"/>
                </a:solidFill>
              </a:rPr>
              <a:t>nego ikada. </a:t>
            </a:r>
            <a:endParaRPr lang="en-US" sz="2000">
              <a:solidFill>
                <a:srgbClr val="66FF33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848600" cy="533400"/>
          </a:xfrm>
        </p:spPr>
        <p:txBody>
          <a:bodyPr/>
          <a:lstStyle/>
          <a:p>
            <a:r>
              <a:rPr lang="sr-Latn-RS" sz="3000" b="1" i="1"/>
              <a:t>5G marketinški izazovi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52600" y="609600"/>
            <a:ext cx="89154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u="sng"/>
              <a:t>7</a:t>
            </a:r>
            <a:r>
              <a:rPr lang="en-US" sz="2000" b="1" u="sng"/>
              <a:t>. </a:t>
            </a:r>
            <a:r>
              <a:rPr lang="sr-Latn-RS" sz="2000" b="1" u="sng"/>
              <a:t>Intenzivna konkuracija na polju servisa</a:t>
            </a:r>
            <a:r>
              <a:rPr lang="en-US" sz="2000" b="1" u="sng"/>
              <a:t>:</a:t>
            </a:r>
            <a:r>
              <a:rPr lang="en-US" sz="2000"/>
              <a:t> 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veliki broj eksternih konkurenata</a:t>
            </a:r>
            <a:r>
              <a:rPr lang="en-US" sz="2000"/>
              <a:t> </a:t>
            </a:r>
            <a:endParaRPr lang="sr-Latn-RS" sz="2000"/>
          </a:p>
          <a:p>
            <a:pPr lvl="1"/>
            <a:r>
              <a:rPr lang="sr-Latn-RS" sz="2000"/>
              <a:t>- </a:t>
            </a:r>
            <a:r>
              <a:rPr lang="en-US" sz="2000"/>
              <a:t>platforme za razmenu poruka </a:t>
            </a:r>
            <a:r>
              <a:rPr lang="sr-Latn-RS" sz="2000"/>
              <a:t>značajno sma</a:t>
            </a:r>
            <a:r>
              <a:rPr lang="en-US" sz="2000"/>
              <a:t>nj</a:t>
            </a:r>
            <a:r>
              <a:rPr lang="sr-Latn-RS" sz="2000"/>
              <a:t>uju </a:t>
            </a:r>
            <a:r>
              <a:rPr lang="en-US" sz="2000"/>
              <a:t>prihode od </a:t>
            </a:r>
            <a:r>
              <a:rPr lang="sr-Latn-RS" sz="2000"/>
              <a:t>govora i poruka,</a:t>
            </a:r>
            <a:r>
              <a:rPr lang="en-US" sz="2000"/>
              <a:t> </a:t>
            </a:r>
            <a:endParaRPr lang="sr-Latn-RS" sz="2000"/>
          </a:p>
          <a:p>
            <a:pPr lvl="1"/>
            <a:r>
              <a:rPr lang="sr-Latn-RS" sz="2000"/>
              <a:t>- proizvođači o</a:t>
            </a:r>
            <a:r>
              <a:rPr lang="en-US" sz="2000"/>
              <a:t>preme</a:t>
            </a:r>
            <a:r>
              <a:rPr lang="sr-Latn-RS" sz="2000"/>
              <a:t> i</a:t>
            </a:r>
            <a:r>
              <a:rPr lang="en-US" sz="2000"/>
              <a:t> sistem integratori </a:t>
            </a:r>
            <a:r>
              <a:rPr lang="sr-Latn-RS" sz="2000"/>
              <a:t>su sve agresivniji                                                </a:t>
            </a:r>
          </a:p>
          <a:p>
            <a:pPr lvl="1"/>
            <a:r>
              <a:rPr lang="sr-Latn-RS" sz="2000"/>
              <a:t>    	u</a:t>
            </a:r>
            <a:r>
              <a:rPr lang="en-US" sz="2000"/>
              <a:t> prodaji privatnih mreža poslovnim korisnicima</a:t>
            </a:r>
            <a:r>
              <a:rPr lang="sr-Latn-RS" sz="2000"/>
              <a:t>,</a:t>
            </a:r>
            <a:r>
              <a:rPr lang="en-US" sz="2000"/>
              <a:t> </a:t>
            </a:r>
            <a:endParaRPr lang="sr-Latn-RS" sz="2000"/>
          </a:p>
          <a:p>
            <a:pPr lvl="1"/>
            <a:r>
              <a:rPr lang="sr-Latn-RS" sz="2000"/>
              <a:t>- </a:t>
            </a:r>
            <a:r>
              <a:rPr lang="sr-Latn-RS" sz="2000" i="1"/>
              <a:t>cloud </a:t>
            </a:r>
            <a:r>
              <a:rPr lang="sr-Latn-RS" sz="2000"/>
              <a:t>servisi,</a:t>
            </a:r>
            <a:r>
              <a:rPr lang="en-US" sz="2000"/>
              <a:t> </a:t>
            </a:r>
            <a:endParaRPr lang="sr-Latn-RS" sz="2000"/>
          </a:p>
          <a:p>
            <a:pPr lvl="1"/>
            <a:r>
              <a:rPr lang="sr-Latn-RS" sz="2000">
                <a:solidFill>
                  <a:srgbClr val="66FF33"/>
                </a:solidFill>
              </a:rPr>
              <a:t>- </a:t>
            </a:r>
            <a:r>
              <a:rPr lang="en-US" sz="2000">
                <a:solidFill>
                  <a:srgbClr val="66FF33"/>
                </a:solidFill>
              </a:rPr>
              <a:t>značajan odliv </a:t>
            </a:r>
            <a:r>
              <a:rPr lang="sr-Latn-RS" sz="2000">
                <a:solidFill>
                  <a:srgbClr val="66FF33"/>
                </a:solidFill>
              </a:rPr>
              <a:t>OTT servisa</a:t>
            </a:r>
            <a:r>
              <a:rPr lang="en-US" sz="2000">
                <a:solidFill>
                  <a:srgbClr val="66FF33"/>
                </a:solidFill>
              </a:rPr>
              <a:t> i prihoda operatera</a:t>
            </a:r>
            <a:r>
              <a:rPr lang="sr-Latn-RS" sz="2000">
                <a:solidFill>
                  <a:srgbClr val="66FF33"/>
                </a:solidFill>
              </a:rPr>
              <a:t>,</a:t>
            </a:r>
            <a:r>
              <a:rPr lang="en-US" sz="2000">
                <a:solidFill>
                  <a:srgbClr val="66FF33"/>
                </a:solidFill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n</a:t>
            </a:r>
            <a:r>
              <a:rPr lang="en-US" sz="2000"/>
              <a:t>eto profitne marže ispod prosečnih IT sektora, ali s</a:t>
            </a:r>
            <a:r>
              <a:rPr lang="sr-Latn-RS" sz="2000"/>
              <a:t>e</a:t>
            </a:r>
            <a:r>
              <a:rPr lang="en-US" sz="2000"/>
              <a:t> </a:t>
            </a:r>
            <a:r>
              <a:rPr lang="sr-Latn-RS" sz="2000"/>
              <a:t>to </a:t>
            </a:r>
            <a:r>
              <a:rPr lang="en-US" sz="2000"/>
              <a:t>i dalje smatra</a:t>
            </a:r>
            <a:r>
              <a:rPr lang="sr-Latn-RS" sz="2000"/>
              <a:t>ju</a:t>
            </a:r>
            <a:r>
              <a:rPr lang="en-US" sz="2000"/>
              <a:t> zdravim </a:t>
            </a:r>
            <a:endParaRPr lang="sr-Latn-RS" sz="2000"/>
          </a:p>
          <a:p>
            <a:pPr lvl="1"/>
            <a:r>
              <a:rPr lang="sr-Latn-RS" sz="2000"/>
              <a:t>- i</a:t>
            </a:r>
            <a:r>
              <a:rPr lang="en-US" sz="2000"/>
              <a:t>ntenzivna konkurencija </a:t>
            </a:r>
            <a:r>
              <a:rPr lang="sr-Latn-RS" sz="2000"/>
              <a:t>među </a:t>
            </a:r>
            <a:r>
              <a:rPr lang="en-US" sz="2000"/>
              <a:t>operat</a:t>
            </a:r>
            <a:r>
              <a:rPr lang="sr-Latn-RS" sz="2000"/>
              <a:t>o</a:t>
            </a:r>
            <a:r>
              <a:rPr lang="en-US" sz="2000"/>
              <a:t>ri</a:t>
            </a:r>
            <a:r>
              <a:rPr lang="sr-Latn-RS" sz="2000"/>
              <a:t>ma,</a:t>
            </a:r>
          </a:p>
          <a:p>
            <a:pPr lvl="1"/>
            <a:r>
              <a:rPr lang="sr-Latn-RS" sz="2000"/>
              <a:t>- </a:t>
            </a:r>
            <a:r>
              <a:rPr lang="en-US" sz="2000">
                <a:solidFill>
                  <a:srgbClr val="66FF33"/>
                </a:solidFill>
              </a:rPr>
              <a:t>rat cena</a:t>
            </a:r>
            <a:r>
              <a:rPr lang="en-US" sz="2000"/>
              <a:t>. </a:t>
            </a:r>
          </a:p>
          <a:p>
            <a:r>
              <a:rPr lang="en-US" sz="2000"/>
              <a:t> </a:t>
            </a:r>
          </a:p>
          <a:p>
            <a:r>
              <a:rPr lang="en-US" sz="2000" b="1" u="sng"/>
              <a:t>8. Borba za tržišni udeo među </a:t>
            </a:r>
            <a:r>
              <a:rPr lang="sr-Latn-RS" sz="2000" b="1" u="sng"/>
              <a:t>velikim operatorima</a:t>
            </a:r>
            <a:r>
              <a:rPr lang="en-US" sz="2000" b="1" u="sng"/>
              <a:t>:</a:t>
            </a:r>
            <a:r>
              <a:rPr lang="en-US" sz="2000"/>
              <a:t> 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o</a:t>
            </a:r>
            <a:r>
              <a:rPr lang="en-US" sz="2000"/>
              <a:t>snovna jedinica konkurencije među </a:t>
            </a:r>
            <a:r>
              <a:rPr lang="sr-Latn-RS" sz="2000"/>
              <a:t>operatorima </a:t>
            </a:r>
            <a:r>
              <a:rPr lang="en-US" sz="2000"/>
              <a:t>je paket</a:t>
            </a:r>
            <a:r>
              <a:rPr lang="sr-Latn-RS" sz="2000"/>
              <a:t> usluga,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mobilni operatori ulaze u kablovske mreže, kablovske u mobilne.</a:t>
            </a:r>
            <a:r>
              <a:rPr lang="en-US" sz="2000">
                <a:solidFill>
                  <a:srgbClr val="66FF33"/>
                </a:solidFill>
              </a:rPr>
              <a:t> </a:t>
            </a:r>
          </a:p>
          <a:p>
            <a:r>
              <a:rPr lang="en-US" sz="2000"/>
              <a:t> </a:t>
            </a:r>
          </a:p>
          <a:p>
            <a:r>
              <a:rPr lang="en-US" sz="2000" b="1" u="sng"/>
              <a:t>9. Važnost kvalitetne korisničke usluge: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i</a:t>
            </a:r>
            <a:r>
              <a:rPr lang="en-US" sz="2000"/>
              <a:t>ntenzivna konkurencija povećava </a:t>
            </a:r>
            <a:r>
              <a:rPr lang="sr-Latn-RS" sz="2000"/>
              <a:t>kvalitet servisa (korisničko iskustvo),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o</a:t>
            </a:r>
            <a:r>
              <a:rPr lang="en-US" sz="2000">
                <a:solidFill>
                  <a:srgbClr val="66FF33"/>
                </a:solidFill>
              </a:rPr>
              <a:t>peratorima postaje izuzetno teško da se razlikuju, što dovodi žestoke konkurencije</a:t>
            </a:r>
            <a:endParaRPr lang="sr-Latn-RS" sz="2000">
              <a:solidFill>
                <a:srgbClr val="66FF33"/>
              </a:solidFill>
            </a:endParaRPr>
          </a:p>
          <a:p>
            <a:pPr lvl="1"/>
            <a:r>
              <a:rPr lang="en-US" sz="2000">
                <a:solidFill>
                  <a:srgbClr val="66FF33"/>
                </a:solidFill>
              </a:rPr>
              <a:t>i smanjenja marži</a:t>
            </a:r>
            <a:r>
              <a:rPr lang="sr-Latn-RS" sz="2000">
                <a:solidFill>
                  <a:srgbClr val="66FF33"/>
                </a:solidFill>
              </a:rPr>
              <a:t>.</a:t>
            </a:r>
            <a:endParaRPr lang="en-US" sz="2000">
              <a:solidFill>
                <a:srgbClr val="66FF33"/>
              </a:solidFill>
            </a:endParaRPr>
          </a:p>
          <a:p>
            <a:r>
              <a:rPr lang="en-US" sz="2000"/>
              <a:t> </a:t>
            </a: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848600" cy="914400"/>
          </a:xfrm>
        </p:spPr>
        <p:txBody>
          <a:bodyPr/>
          <a:lstStyle/>
          <a:p>
            <a:r>
              <a:rPr lang="en-US" sz="3000" b="1" i="1"/>
              <a:t>P</a:t>
            </a:r>
            <a:r>
              <a:rPr lang="sr-Latn-RS" sz="3000" b="1" i="1"/>
              <a:t>oređenje prihoda telekom opetratora i digitalnih platformi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pic>
        <p:nvPicPr>
          <p:cNvPr id="302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990601"/>
            <a:ext cx="7956284" cy="5630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38400" y="2286000"/>
            <a:ext cx="7391400" cy="1524000"/>
          </a:xfrm>
        </p:spPr>
        <p:txBody>
          <a:bodyPr/>
          <a:lstStyle/>
          <a:p>
            <a:r>
              <a:rPr lang="sr-Latn-RS" sz="3200" b="1" i="1">
                <a:cs typeface="Times New Roman" pitchFamily="18" charset="0"/>
              </a:rPr>
              <a:t>5G </a:t>
            </a:r>
            <a:br>
              <a:rPr lang="sr-Latn-RS" sz="3200" b="1" i="1">
                <a:cs typeface="Times New Roman" pitchFamily="18" charset="0"/>
              </a:rPr>
            </a:br>
            <a:r>
              <a:rPr lang="sr-Latn-RS" sz="3200" b="1" i="1">
                <a:cs typeface="Times New Roman" pitchFamily="18" charset="0"/>
              </a:rPr>
              <a:t>Šta smo očekivali pre 10-ak godina !</a:t>
            </a:r>
            <a:br>
              <a:rPr lang="sr-Latn-RS" sz="3200" b="1" i="1">
                <a:cs typeface="Times New Roman" pitchFamily="18" charset="0"/>
              </a:rPr>
            </a:br>
            <a:endParaRPr lang="en-US" sz="3200" b="1" i="1" dirty="0">
              <a:cs typeface="Times New Roman" pitchFamily="18" charset="0"/>
            </a:endParaRPr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9982201" y="152401"/>
          <a:ext cx="4810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86" name="CorelDRAW" r:id="rId2" imgW="2779200" imgH="3034440" progId="">
                  <p:embed/>
                </p:oleObj>
              </mc:Choice>
              <mc:Fallback>
                <p:oleObj name="CorelDRAW" r:id="rId2" imgW="2779200" imgH="303444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2201" y="152401"/>
                        <a:ext cx="481013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9525000" y="6324600"/>
            <a:ext cx="1143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1800" b="1" dirty="0">
              <a:solidFill>
                <a:srgbClr val="FFCC66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7848600" cy="533400"/>
          </a:xfrm>
        </p:spPr>
        <p:txBody>
          <a:bodyPr/>
          <a:lstStyle/>
          <a:p>
            <a:r>
              <a:rPr lang="sr-Latn-RS" sz="3000" b="1" i="1"/>
              <a:t>5G marketinški izazovi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52600" y="1371601"/>
            <a:ext cx="8686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/>
              <a:t>10. Promena </a:t>
            </a:r>
            <a:r>
              <a:rPr lang="sr-Latn-RS" sz="2000" b="1" u="sng"/>
              <a:t>ponašanja</a:t>
            </a:r>
            <a:r>
              <a:rPr lang="en-US" sz="2000" b="1" u="sng"/>
              <a:t> </a:t>
            </a:r>
            <a:r>
              <a:rPr lang="sr-Latn-RS" sz="2000" b="1" u="sng"/>
              <a:t>korisnika</a:t>
            </a:r>
            <a:r>
              <a:rPr lang="en-US" sz="2000" b="1" u="sng"/>
              <a:t>: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kuća </a:t>
            </a:r>
            <a:r>
              <a:rPr lang="en-US" sz="2000">
                <a:solidFill>
                  <a:srgbClr val="66FF33"/>
                </a:solidFill>
              </a:rPr>
              <a:t>se </a:t>
            </a:r>
            <a:r>
              <a:rPr lang="sr-Latn-RS" sz="2000">
                <a:solidFill>
                  <a:srgbClr val="66FF33"/>
                </a:solidFill>
              </a:rPr>
              <a:t>sve više koristi i </a:t>
            </a:r>
            <a:r>
              <a:rPr lang="en-US" sz="2000">
                <a:solidFill>
                  <a:srgbClr val="66FF33"/>
                </a:solidFill>
              </a:rPr>
              <a:t>kao radno mesto</a:t>
            </a:r>
            <a:r>
              <a:rPr lang="en-US" sz="2000"/>
              <a:t>,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/>
              <a:t>pametn</a:t>
            </a:r>
            <a:r>
              <a:rPr lang="sr-Latn-RS" sz="2000"/>
              <a:t>a</a:t>
            </a:r>
            <a:r>
              <a:rPr lang="en-US" sz="2000"/>
              <a:t> </a:t>
            </a:r>
            <a:r>
              <a:rPr lang="sr-Latn-RS" sz="2000"/>
              <a:t>kuća kao novi koncept u organizaciji kućnog okruženja </a:t>
            </a:r>
          </a:p>
          <a:p>
            <a:pPr lvl="1">
              <a:buFontTx/>
              <a:buChar char="-"/>
            </a:pPr>
            <a:r>
              <a:rPr lang="en-US" sz="2000"/>
              <a:t> n</a:t>
            </a:r>
            <a:r>
              <a:rPr lang="sr-Latn-RS" sz="2000"/>
              <a:t>ažalost </a:t>
            </a:r>
            <a:r>
              <a:rPr lang="en-US" sz="2000"/>
              <a:t>mnogi uređaji još uvek nisu u potpunosti “uradi sam”, </a:t>
            </a:r>
            <a:r>
              <a:rPr lang="sr-Latn-RS" sz="2000"/>
              <a:t>                                      </a:t>
            </a:r>
          </a:p>
          <a:p>
            <a:pPr lvl="1"/>
            <a:r>
              <a:rPr lang="sr-Latn-RS" sz="2000"/>
              <a:t>     </a:t>
            </a:r>
            <a:r>
              <a:rPr lang="en-US" sz="2000"/>
              <a:t>i zahtevaju više interakcije sa klijentima nego što se obično </a:t>
            </a:r>
            <a:endParaRPr lang="sr-Latn-RS" sz="2000"/>
          </a:p>
          <a:p>
            <a:pPr lvl="1"/>
            <a:r>
              <a:rPr lang="sr-Latn-RS" sz="2000"/>
              <a:t>     </a:t>
            </a:r>
            <a:r>
              <a:rPr lang="en-US" sz="2000"/>
              <a:t>angažuju telekom kompanije.</a:t>
            </a:r>
          </a:p>
          <a:p>
            <a:r>
              <a:rPr lang="en-US" sz="2000"/>
              <a:t> </a:t>
            </a:r>
          </a:p>
          <a:p>
            <a:r>
              <a:rPr lang="en-US" sz="2000" b="1" u="sng"/>
              <a:t>11. Rastuća očekivanja i zahtevi kupaca: </a:t>
            </a:r>
          </a:p>
          <a:p>
            <a:pPr>
              <a:buFont typeface="Arial" pitchFamily="34" charset="0"/>
              <a:buChar char="•"/>
            </a:pPr>
            <a:r>
              <a:rPr lang="en-US" sz="2000" b="1"/>
              <a:t> p</a:t>
            </a:r>
            <a:r>
              <a:rPr lang="en-US" sz="2000"/>
              <a:t>otreba poslovnih klijenata za servisom “</a:t>
            </a:r>
            <a:r>
              <a:rPr lang="en-US" sz="2000" i="1"/>
              <a:t>Network as a Service</a:t>
            </a:r>
            <a:r>
              <a:rPr lang="en-US" sz="2000"/>
              <a:t>” (mobilni </a:t>
            </a:r>
            <a:r>
              <a:rPr lang="sr-Latn-RS" sz="2000"/>
              <a:t> </a:t>
            </a:r>
          </a:p>
          <a:p>
            <a:r>
              <a:rPr lang="sr-Latn-RS" sz="2000"/>
              <a:t>        </a:t>
            </a:r>
            <a:r>
              <a:rPr lang="en-US" sz="2000"/>
              <a:t>operatori tu vide dobru priliku, ali je na tom polju konkurencija ve</a:t>
            </a:r>
            <a:r>
              <a:rPr lang="sr-Latn-RS" sz="2000"/>
              <a:t>ć</a:t>
            </a:r>
            <a:r>
              <a:rPr lang="en-US" sz="2000"/>
              <a:t> velika)</a:t>
            </a:r>
            <a:r>
              <a:rPr lang="sr-Latn-RS" sz="2000"/>
              <a:t>.</a:t>
            </a:r>
            <a:r>
              <a:rPr lang="en-US" sz="2000"/>
              <a:t> </a:t>
            </a: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848600" cy="533400"/>
          </a:xfrm>
        </p:spPr>
        <p:txBody>
          <a:bodyPr/>
          <a:lstStyle/>
          <a:p>
            <a:r>
              <a:rPr lang="sr-Latn-RS" sz="3000" b="1" i="1"/>
              <a:t>5G ekonomsko-finansijski izazovi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76400" y="1371600"/>
            <a:ext cx="89154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/>
              <a:t>1</a:t>
            </a:r>
            <a:r>
              <a:rPr lang="sr-Latn-RS" sz="2000" b="1" u="sng"/>
              <a:t>2</a:t>
            </a:r>
            <a:r>
              <a:rPr lang="en-US" sz="2000" b="1" u="sng"/>
              <a:t>. </a:t>
            </a:r>
            <a:r>
              <a:rPr lang="sr-Latn-RS" sz="2000" b="1" u="sng"/>
              <a:t>Poslovanje u ekonosmkoj neizvesnosti</a:t>
            </a:r>
            <a:r>
              <a:rPr lang="en-US" sz="2000" b="1" u="sng"/>
              <a:t>: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en-US" sz="2000"/>
              <a:t> </a:t>
            </a:r>
            <a:r>
              <a:rPr lang="sr-Latn-RS" sz="2000"/>
              <a:t>mobilni operatori pripadaji tzv. </a:t>
            </a:r>
            <a:r>
              <a:rPr lang="en-US" sz="2000"/>
              <a:t>kapitalno intenzivnoj industriji</a:t>
            </a:r>
            <a:r>
              <a:rPr lang="sr-Latn-RS" sz="2000"/>
              <a:t>,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/>
              <a:t>kapitalni intenzitet telekomunikacija </a:t>
            </a:r>
            <a:r>
              <a:rPr lang="sr-Latn-RS" sz="2000"/>
              <a:t>je</a:t>
            </a:r>
            <a:r>
              <a:rPr lang="en-US" sz="2000"/>
              <a:t> veći nego u većini drugih industrija, 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o</a:t>
            </a:r>
            <a:r>
              <a:rPr lang="en-US" sz="2000"/>
              <a:t>perateri se suočavaju sa višim kamatnim stopama na njihov značajan nivo duga</a:t>
            </a:r>
            <a:r>
              <a:rPr lang="sr-Latn-RS" sz="2000"/>
              <a:t>,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dobra okolnost: </a:t>
            </a:r>
            <a:r>
              <a:rPr lang="en-US" sz="2000">
                <a:solidFill>
                  <a:srgbClr val="66FF33"/>
                </a:solidFill>
              </a:rPr>
              <a:t>ako dođe do ekonomskog pada, ljudi i preduzeća i dalje moraju </a:t>
            </a:r>
            <a:endParaRPr lang="sr-Latn-RS" sz="2000">
              <a:solidFill>
                <a:srgbClr val="66FF33"/>
              </a:solidFill>
            </a:endParaRPr>
          </a:p>
          <a:p>
            <a:r>
              <a:rPr lang="sr-Latn-RS" sz="2000">
                <a:solidFill>
                  <a:srgbClr val="66FF33"/>
                </a:solidFill>
              </a:rPr>
              <a:t>    	</a:t>
            </a:r>
            <a:r>
              <a:rPr lang="en-US" sz="2000">
                <a:solidFill>
                  <a:srgbClr val="66FF33"/>
                </a:solidFill>
              </a:rPr>
              <a:t>da se povežu, što obezbeđuje određeni nivo stalnih prihoda</a:t>
            </a:r>
            <a:r>
              <a:rPr lang="sr-Latn-RS" sz="2000">
                <a:solidFill>
                  <a:srgbClr val="66FF33"/>
                </a:solidFill>
              </a:rPr>
              <a:t>,</a:t>
            </a:r>
            <a:r>
              <a:rPr lang="en-US" sz="2000">
                <a:solidFill>
                  <a:srgbClr val="66FF33"/>
                </a:solidFill>
              </a:rPr>
              <a:t> </a:t>
            </a:r>
            <a:endParaRPr lang="sr-Latn-RS" sz="2000">
              <a:solidFill>
                <a:srgbClr val="66FF33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sr-Latn-RS" sz="2000"/>
              <a:t> t</a:t>
            </a:r>
            <a:r>
              <a:rPr lang="en-US" sz="2000"/>
              <a:t>elekom kompanije možda nisu otporne na recesiju, ali bi potrošači radije smanjili </a:t>
            </a:r>
            <a:endParaRPr lang="sr-Latn-RS" sz="2000"/>
          </a:p>
          <a:p>
            <a:r>
              <a:rPr lang="sr-Latn-RS" sz="2000"/>
              <a:t>	</a:t>
            </a:r>
            <a:r>
              <a:rPr lang="en-US" sz="2000"/>
              <a:t>grejanje i </a:t>
            </a:r>
            <a:r>
              <a:rPr lang="sr-Latn-RS" sz="2000"/>
              <a:t>koristili jefiniji automobil</a:t>
            </a:r>
            <a:r>
              <a:rPr lang="en-US" sz="2000"/>
              <a:t> nego kućni internet ili mobilnu uslugu</a:t>
            </a:r>
            <a:r>
              <a:rPr lang="sr-Latn-RS" sz="2000"/>
              <a:t>,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međutim, </a:t>
            </a:r>
            <a:r>
              <a:rPr lang="en-US" sz="2000">
                <a:solidFill>
                  <a:srgbClr val="66FF33"/>
                </a:solidFill>
              </a:rPr>
              <a:t>potrošači vide usluge striminga i kablovske televizije kao četvrtu i petu </a:t>
            </a:r>
            <a:endParaRPr lang="sr-Latn-RS" sz="2000">
              <a:solidFill>
                <a:srgbClr val="66FF33"/>
              </a:solidFill>
            </a:endParaRPr>
          </a:p>
          <a:p>
            <a:r>
              <a:rPr lang="sr-Latn-RS" sz="2000">
                <a:solidFill>
                  <a:srgbClr val="66FF33"/>
                </a:solidFill>
              </a:rPr>
              <a:t>	</a:t>
            </a:r>
            <a:r>
              <a:rPr lang="en-US" sz="2000">
                <a:solidFill>
                  <a:srgbClr val="66FF33"/>
                </a:solidFill>
              </a:rPr>
              <a:t>stavku koju bi smanjili u recesiji (nakon </a:t>
            </a:r>
            <a:r>
              <a:rPr lang="sr-Latn-RS" sz="2000">
                <a:solidFill>
                  <a:srgbClr val="66FF33"/>
                </a:solidFill>
              </a:rPr>
              <a:t>hrane</a:t>
            </a:r>
            <a:r>
              <a:rPr lang="en-US" sz="2000">
                <a:solidFill>
                  <a:srgbClr val="66FF33"/>
                </a:solidFill>
              </a:rPr>
              <a:t>, odeće i </a:t>
            </a:r>
            <a:r>
              <a:rPr lang="sr-Latn-RS" sz="2000">
                <a:solidFill>
                  <a:srgbClr val="66FF33"/>
                </a:solidFill>
              </a:rPr>
              <a:t>stanovanja</a:t>
            </a:r>
            <a:r>
              <a:rPr lang="en-US" sz="2000">
                <a:solidFill>
                  <a:srgbClr val="66FF33"/>
                </a:solidFill>
              </a:rPr>
              <a:t>). </a:t>
            </a:r>
            <a:endParaRPr lang="sr-Latn-RS" sz="2000">
              <a:solidFill>
                <a:srgbClr val="66FF33"/>
              </a:solidFill>
            </a:endParaRPr>
          </a:p>
          <a:p>
            <a:r>
              <a:rPr lang="sr-Latn-RS" sz="2000">
                <a:solidFill>
                  <a:srgbClr val="66FF33"/>
                </a:solidFill>
              </a:rPr>
              <a:t>	</a:t>
            </a:r>
            <a:r>
              <a:rPr lang="en-US" sz="2000">
                <a:solidFill>
                  <a:srgbClr val="66FF33"/>
                </a:solidFill>
              </a:rPr>
              <a:t>Ovak</a:t>
            </a:r>
            <a:r>
              <a:rPr lang="sr-Latn-RS" sz="2000">
                <a:solidFill>
                  <a:srgbClr val="66FF33"/>
                </a:solidFill>
              </a:rPr>
              <a:t>a</a:t>
            </a:r>
            <a:r>
              <a:rPr lang="en-US" sz="2000">
                <a:solidFill>
                  <a:srgbClr val="66FF33"/>
                </a:solidFill>
              </a:rPr>
              <a:t>v </a:t>
            </a:r>
            <a:r>
              <a:rPr lang="sr-Latn-RS" sz="2000">
                <a:solidFill>
                  <a:srgbClr val="66FF33"/>
                </a:solidFill>
              </a:rPr>
              <a:t>stav bi </a:t>
            </a:r>
            <a:r>
              <a:rPr lang="en-US" sz="2000">
                <a:solidFill>
                  <a:srgbClr val="66FF33"/>
                </a:solidFill>
              </a:rPr>
              <a:t>mog</a:t>
            </a:r>
            <a:r>
              <a:rPr lang="sr-Latn-RS" sz="2000">
                <a:solidFill>
                  <a:srgbClr val="66FF33"/>
                </a:solidFill>
              </a:rPr>
              <a:t>a</a:t>
            </a:r>
            <a:r>
              <a:rPr lang="en-US" sz="2000">
                <a:solidFill>
                  <a:srgbClr val="66FF33"/>
                </a:solidFill>
              </a:rPr>
              <a:t>o naškodi </a:t>
            </a:r>
            <a:r>
              <a:rPr lang="sr-Latn-RS" sz="2000">
                <a:solidFill>
                  <a:srgbClr val="66FF33"/>
                </a:solidFill>
              </a:rPr>
              <a:t>operatorima</a:t>
            </a:r>
            <a:r>
              <a:rPr lang="en-US" sz="2000">
                <a:solidFill>
                  <a:srgbClr val="66FF33"/>
                </a:solidFill>
              </a:rPr>
              <a:t> jer bi </a:t>
            </a:r>
            <a:r>
              <a:rPr lang="sr-Latn-RS" sz="2000">
                <a:solidFill>
                  <a:srgbClr val="66FF33"/>
                </a:solidFill>
              </a:rPr>
              <a:t>se</a:t>
            </a:r>
            <a:r>
              <a:rPr lang="en-US" sz="2000">
                <a:solidFill>
                  <a:srgbClr val="66FF33"/>
                </a:solidFill>
              </a:rPr>
              <a:t> smanjil</a:t>
            </a:r>
            <a:r>
              <a:rPr lang="sr-Latn-RS" sz="2000">
                <a:solidFill>
                  <a:srgbClr val="66FF33"/>
                </a:solidFill>
              </a:rPr>
              <a:t>a</a:t>
            </a:r>
            <a:r>
              <a:rPr lang="en-US" sz="2000">
                <a:solidFill>
                  <a:srgbClr val="66FF33"/>
                </a:solidFill>
              </a:rPr>
              <a:t> </a:t>
            </a:r>
            <a:r>
              <a:rPr lang="sr-Latn-RS" sz="2000">
                <a:solidFill>
                  <a:srgbClr val="66FF33"/>
                </a:solidFill>
              </a:rPr>
              <a:t>količina</a:t>
            </a:r>
            <a:r>
              <a:rPr lang="en-US" sz="2000">
                <a:solidFill>
                  <a:srgbClr val="66FF33"/>
                </a:solidFill>
              </a:rPr>
              <a:t> usluga </a:t>
            </a:r>
            <a:endParaRPr lang="sr-Latn-RS" sz="2000">
              <a:solidFill>
                <a:srgbClr val="66FF33"/>
              </a:solidFill>
            </a:endParaRPr>
          </a:p>
          <a:p>
            <a:r>
              <a:rPr lang="sr-Latn-RS" sz="2000">
                <a:solidFill>
                  <a:srgbClr val="66FF33"/>
                </a:solidFill>
              </a:rPr>
              <a:t>	</a:t>
            </a:r>
            <a:r>
              <a:rPr lang="en-US" sz="2000">
                <a:solidFill>
                  <a:srgbClr val="66FF33"/>
                </a:solidFill>
              </a:rPr>
              <a:t>koje bi opravdale </a:t>
            </a:r>
            <a:r>
              <a:rPr lang="sr-Latn-RS" sz="2000">
                <a:solidFill>
                  <a:srgbClr val="66FF33"/>
                </a:solidFill>
              </a:rPr>
              <a:t>velika ulaganja u </a:t>
            </a:r>
            <a:r>
              <a:rPr lang="en-US" sz="2000">
                <a:solidFill>
                  <a:srgbClr val="66FF33"/>
                </a:solidFill>
              </a:rPr>
              <a:t>5G.</a:t>
            </a:r>
            <a:endParaRPr lang="sr-Latn-RS" sz="2000">
              <a:solidFill>
                <a:srgbClr val="66FF33"/>
              </a:solidFill>
            </a:endParaRPr>
          </a:p>
          <a:p>
            <a:endParaRPr lang="en-US" sz="2000"/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848600" cy="533400"/>
          </a:xfrm>
        </p:spPr>
        <p:txBody>
          <a:bodyPr/>
          <a:lstStyle/>
          <a:p>
            <a:r>
              <a:rPr lang="sr-Latn-RS" sz="3000" b="1" i="1"/>
              <a:t>5G ekonomsko-finansijski izazovi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00200" y="1295400"/>
            <a:ext cx="8915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/>
              <a:t>1</a:t>
            </a:r>
            <a:r>
              <a:rPr lang="sr-Latn-RS" sz="2000" b="1" u="sng"/>
              <a:t>3</a:t>
            </a:r>
            <a:r>
              <a:rPr lang="en-US" sz="2000" b="1" u="sng"/>
              <a:t>. Brige o finansijskoj održivosti i profitabilnosti: </a:t>
            </a:r>
            <a:endParaRPr lang="sr-Latn-RS" sz="2000" b="1" u="sng"/>
          </a:p>
          <a:p>
            <a:pPr>
              <a:buFont typeface="Arial" pitchFamily="34" charset="0"/>
              <a:buChar char="•"/>
            </a:pPr>
            <a:r>
              <a:rPr lang="sr-Latn-RS" sz="2000"/>
              <a:t> d</a:t>
            </a:r>
            <a:r>
              <a:rPr lang="en-US" sz="2000"/>
              <a:t>a bi pokrile svoje visoke troškove, </a:t>
            </a:r>
            <a:r>
              <a:rPr lang="sr-Latn-RS" sz="2000"/>
              <a:t>operatori </a:t>
            </a:r>
            <a:r>
              <a:rPr lang="en-US" sz="2000"/>
              <a:t>moraju da pojednostave opera</a:t>
            </a:r>
            <a:r>
              <a:rPr lang="sr-Latn-RS" sz="2000"/>
              <a:t>tivni rad</a:t>
            </a:r>
            <a:r>
              <a:rPr lang="en-US" sz="2000"/>
              <a:t> </a:t>
            </a:r>
            <a:r>
              <a:rPr lang="sr-Latn-RS" sz="2000"/>
              <a:t>  </a:t>
            </a:r>
          </a:p>
          <a:p>
            <a:r>
              <a:rPr lang="sr-Latn-RS" sz="2000"/>
              <a:t>       </a:t>
            </a:r>
            <a:r>
              <a:rPr lang="en-US" sz="2000"/>
              <a:t>i unovče svoja ulaganja u 5G i optička vlakna razvojem novih proizvoda i usluga</a:t>
            </a:r>
            <a:r>
              <a:rPr lang="sr-Latn-RS" sz="2000"/>
              <a:t>,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operatori su godinama poslovali po princpu</a:t>
            </a:r>
            <a:r>
              <a:rPr lang="en-US" sz="2000">
                <a:solidFill>
                  <a:srgbClr val="66FF33"/>
                </a:solidFill>
              </a:rPr>
              <a:t> „izgradi i doći će</a:t>
            </a:r>
            <a:r>
              <a:rPr lang="sr-Latn-RS" sz="2000">
                <a:solidFill>
                  <a:srgbClr val="66FF33"/>
                </a:solidFill>
              </a:rPr>
              <a:t> samo</a:t>
            </a:r>
            <a:r>
              <a:rPr lang="en-US" sz="2000">
                <a:solidFill>
                  <a:srgbClr val="66FF33"/>
                </a:solidFill>
              </a:rPr>
              <a:t>“</a:t>
            </a:r>
            <a:r>
              <a:rPr lang="sr-Latn-RS" sz="2000">
                <a:solidFill>
                  <a:srgbClr val="66FF33"/>
                </a:solidFill>
              </a:rPr>
              <a:t>,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u uslovima oštre tržišne konkurencije cene servisa su ograničene (na minimumu), 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troškovi operatora se značajno povećavaju zbog inflacije. </a:t>
            </a:r>
          </a:p>
          <a:p>
            <a:endParaRPr lang="sr-Latn-RS" sz="2000" b="1" u="sng"/>
          </a:p>
          <a:p>
            <a:r>
              <a:rPr lang="en-US" sz="2000" b="1" u="sng"/>
              <a:t>1</a:t>
            </a:r>
            <a:r>
              <a:rPr lang="sr-Latn-RS" sz="2000" b="1" u="sng"/>
              <a:t>4</a:t>
            </a:r>
            <a:r>
              <a:rPr lang="en-US" sz="2000" b="1" u="sng"/>
              <a:t>. Strategije za ublažavanje ekonomskih rizika</a:t>
            </a:r>
            <a:r>
              <a:rPr lang="sr-Latn-RS" sz="2000" b="1" u="sng"/>
              <a:t> (potencijalne recesije)</a:t>
            </a:r>
            <a:r>
              <a:rPr lang="en-US" sz="2000" b="1" u="sng"/>
              <a:t>: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>
                <a:solidFill>
                  <a:srgbClr val="66FF33"/>
                </a:solidFill>
              </a:rPr>
              <a:t>usporavanje kapitalnih investicija i kontinuirano fokusiranje na smanjenje troškova. </a:t>
            </a:r>
            <a:endParaRPr lang="sr-Latn-RS" sz="2000">
              <a:solidFill>
                <a:srgbClr val="66FF33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sr-Latn-RS" sz="2000"/>
              <a:t> stalno praćenje zadovoljstva korisnika (da ne bi bilo odliva), 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veća </a:t>
            </a:r>
            <a:r>
              <a:rPr lang="en-US" sz="2000"/>
              <a:t>automatizacij</a:t>
            </a:r>
            <a:r>
              <a:rPr lang="sr-Latn-RS" sz="2000"/>
              <a:t>a</a:t>
            </a:r>
            <a:r>
              <a:rPr lang="en-US" sz="2000"/>
              <a:t> </a:t>
            </a:r>
            <a:r>
              <a:rPr lang="sr-Latn-RS" sz="2000"/>
              <a:t>da</a:t>
            </a:r>
            <a:r>
              <a:rPr lang="en-US" sz="2000"/>
              <a:t> bi </a:t>
            </a:r>
            <a:r>
              <a:rPr lang="sr-Latn-RS" sz="2000"/>
              <a:t>se </a:t>
            </a:r>
            <a:r>
              <a:rPr lang="en-US" sz="2000"/>
              <a:t>smanji</a:t>
            </a:r>
            <a:r>
              <a:rPr lang="sr-Latn-RS" sz="2000"/>
              <a:t>la</a:t>
            </a:r>
            <a:r>
              <a:rPr lang="en-US" sz="2000"/>
              <a:t> radn</a:t>
            </a:r>
            <a:r>
              <a:rPr lang="sr-Latn-RS" sz="2000"/>
              <a:t>a</a:t>
            </a:r>
            <a:r>
              <a:rPr lang="en-US" sz="2000"/>
              <a:t> snag</a:t>
            </a:r>
            <a:r>
              <a:rPr lang="sr-Latn-RS" sz="2000"/>
              <a:t>a</a:t>
            </a:r>
            <a:r>
              <a:rPr lang="en-US" sz="2000"/>
              <a:t> </a:t>
            </a:r>
            <a:r>
              <a:rPr lang="sr-Latn-RS" sz="2000"/>
              <a:t>i</a:t>
            </a:r>
            <a:r>
              <a:rPr lang="en-US" sz="2000"/>
              <a:t> pritis</a:t>
            </a:r>
            <a:r>
              <a:rPr lang="sr-Latn-RS" sz="2000"/>
              <a:t>ci</a:t>
            </a:r>
            <a:r>
              <a:rPr lang="en-US" sz="2000"/>
              <a:t> </a:t>
            </a:r>
            <a:r>
              <a:rPr lang="sr-Latn-RS" sz="2000"/>
              <a:t>za većim </a:t>
            </a:r>
            <a:r>
              <a:rPr lang="en-US" sz="2000"/>
              <a:t>plat</a:t>
            </a:r>
            <a:r>
              <a:rPr lang="sr-Latn-RS" sz="2000"/>
              <a:t>ama,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inteziviranje aktivnosti </a:t>
            </a:r>
            <a:r>
              <a:rPr lang="en-US" sz="2000">
                <a:solidFill>
                  <a:srgbClr val="66FF33"/>
                </a:solidFill>
              </a:rPr>
              <a:t>u oblastima kao što su IoT i privatne 5G mreže.</a:t>
            </a: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848600" cy="609600"/>
          </a:xfrm>
        </p:spPr>
        <p:txBody>
          <a:bodyPr/>
          <a:lstStyle/>
          <a:p>
            <a:r>
              <a:rPr lang="sr-Latn-RS" sz="3000" b="1" i="1"/>
              <a:t>5G regulatorni izazovi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52600" y="838201"/>
            <a:ext cx="89154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/>
              <a:t>1</a:t>
            </a:r>
            <a:r>
              <a:rPr lang="sr-Latn-RS" sz="2000" b="1" u="sng"/>
              <a:t>5</a:t>
            </a:r>
            <a:r>
              <a:rPr lang="en-US" sz="2000" b="1" u="sng"/>
              <a:t>. Ispunjavanje različitih regulatornih</a:t>
            </a:r>
            <a:r>
              <a:rPr lang="sr-Latn-RS" sz="2000" b="1" u="sng"/>
              <a:t> (i političkih) zahteva</a:t>
            </a:r>
            <a:r>
              <a:rPr lang="en-US" sz="2000" b="1" u="sng"/>
              <a:t>: </a:t>
            </a:r>
            <a:endParaRPr lang="sr-Latn-RS" sz="2000" b="1" u="sng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>
                <a:solidFill>
                  <a:srgbClr val="66FF33"/>
                </a:solidFill>
              </a:rPr>
              <a:t>zamen</a:t>
            </a:r>
            <a:r>
              <a:rPr lang="sr-Latn-RS" sz="2000">
                <a:solidFill>
                  <a:srgbClr val="66FF33"/>
                </a:solidFill>
              </a:rPr>
              <a:t>a</a:t>
            </a:r>
            <a:r>
              <a:rPr lang="en-US" sz="2000">
                <a:solidFill>
                  <a:srgbClr val="66FF33"/>
                </a:solidFill>
              </a:rPr>
              <a:t> kinesk</a:t>
            </a:r>
            <a:r>
              <a:rPr lang="sr-Latn-RS" sz="2000">
                <a:solidFill>
                  <a:srgbClr val="66FF33"/>
                </a:solidFill>
              </a:rPr>
              <a:t>e</a:t>
            </a:r>
            <a:r>
              <a:rPr lang="en-US" sz="2000">
                <a:solidFill>
                  <a:srgbClr val="66FF33"/>
                </a:solidFill>
              </a:rPr>
              <a:t> oprem</a:t>
            </a:r>
            <a:r>
              <a:rPr lang="sr-Latn-RS" sz="2000">
                <a:solidFill>
                  <a:srgbClr val="66FF33"/>
                </a:solidFill>
              </a:rPr>
              <a:t>e</a:t>
            </a:r>
            <a:r>
              <a:rPr lang="en-US" sz="2000">
                <a:solidFill>
                  <a:srgbClr val="66FF33"/>
                </a:solidFill>
              </a:rPr>
              <a:t> u </a:t>
            </a:r>
            <a:r>
              <a:rPr lang="sr-Latn-RS" sz="2000">
                <a:solidFill>
                  <a:srgbClr val="66FF33"/>
                </a:solidFill>
              </a:rPr>
              <a:t>mobilnim</a:t>
            </a:r>
            <a:r>
              <a:rPr lang="en-US" sz="2000">
                <a:solidFill>
                  <a:srgbClr val="66FF33"/>
                </a:solidFill>
              </a:rPr>
              <a:t> mrežama</a:t>
            </a:r>
            <a:r>
              <a:rPr lang="sr-Latn-RS" sz="2000">
                <a:solidFill>
                  <a:srgbClr val="66FF33"/>
                </a:solidFill>
              </a:rPr>
              <a:t>,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/>
              <a:t>„neutralnost mreže“ </a:t>
            </a:r>
            <a:r>
              <a:rPr lang="sr-Latn-RS" sz="2000"/>
              <a:t>- operator</a:t>
            </a:r>
            <a:r>
              <a:rPr lang="en-US" sz="2000"/>
              <a:t> mora da tretira sve podatke na internetu na isti </a:t>
            </a:r>
            <a:endParaRPr lang="sr-Latn-RS" sz="2000"/>
          </a:p>
          <a:p>
            <a:r>
              <a:rPr lang="sr-Latn-RS" sz="2000"/>
              <a:t>	</a:t>
            </a:r>
            <a:r>
              <a:rPr lang="en-US" sz="2000"/>
              <a:t>način i da ne diskriminišu ili drugačije </a:t>
            </a:r>
            <a:r>
              <a:rPr lang="sr-Latn-RS" sz="2000"/>
              <a:t>vrši </a:t>
            </a:r>
            <a:r>
              <a:rPr lang="en-US" sz="2000"/>
              <a:t>napla</a:t>
            </a:r>
            <a:r>
              <a:rPr lang="sr-Latn-RS" sz="2000"/>
              <a:t>tu</a:t>
            </a:r>
            <a:r>
              <a:rPr lang="en-US" sz="2000"/>
              <a:t> u zavisnosti od korisnika, </a:t>
            </a:r>
            <a:endParaRPr lang="sr-Latn-RS" sz="2000"/>
          </a:p>
          <a:p>
            <a:r>
              <a:rPr lang="sr-Latn-RS" sz="2000"/>
              <a:t>	</a:t>
            </a:r>
            <a:r>
              <a:rPr lang="en-US" sz="2000"/>
              <a:t>sadržaja, veb lokacije ili aplikacije</a:t>
            </a:r>
            <a:r>
              <a:rPr lang="sr-Latn-RS" sz="2000"/>
              <a:t>,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/>
              <a:t>pravila o privatnosti podataka</a:t>
            </a:r>
            <a:r>
              <a:rPr lang="sr-Latn-RS" sz="2000"/>
              <a:t> korisnika,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pravila za korišćenje veštačke ineteligencije, 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posebno komplikovano za operatore koji posluju u različitim zemljama.</a:t>
            </a:r>
          </a:p>
          <a:p>
            <a:pPr>
              <a:buFont typeface="Arial" pitchFamily="34" charset="0"/>
              <a:buChar char="•"/>
            </a:pPr>
            <a:endParaRPr lang="en-US" sz="2000"/>
          </a:p>
          <a:p>
            <a:r>
              <a:rPr lang="en-US" sz="2000" b="1" u="sng"/>
              <a:t>1</a:t>
            </a:r>
            <a:r>
              <a:rPr lang="sr-Latn-RS" sz="2000" b="1" u="sng"/>
              <a:t>6</a:t>
            </a:r>
            <a:r>
              <a:rPr lang="en-US" sz="2000" b="1" u="sng"/>
              <a:t>. Rukovanje korisničkim podacima i brig</a:t>
            </a:r>
            <a:r>
              <a:rPr lang="sr-Latn-RS" sz="2000" b="1" u="sng"/>
              <a:t>a</a:t>
            </a:r>
            <a:r>
              <a:rPr lang="en-US" sz="2000" b="1" u="sng"/>
              <a:t> o privatnosti: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operatori upravljaju </a:t>
            </a:r>
            <a:r>
              <a:rPr lang="en-US" sz="2000"/>
              <a:t>izuzetnom </a:t>
            </a:r>
            <a:r>
              <a:rPr lang="sr-Latn-RS" sz="2000"/>
              <a:t>velikom </a:t>
            </a:r>
            <a:r>
              <a:rPr lang="en-US" sz="2000"/>
              <a:t>količinom podataka o korisnicima, </a:t>
            </a:r>
            <a:endParaRPr lang="sr-Latn-RS" sz="2000"/>
          </a:p>
          <a:p>
            <a:r>
              <a:rPr lang="sr-Latn-RS" sz="2000"/>
              <a:t>    	(npr, osnovni</a:t>
            </a:r>
            <a:r>
              <a:rPr lang="en-US" sz="2000"/>
              <a:t> ličn</a:t>
            </a:r>
            <a:r>
              <a:rPr lang="sr-Latn-RS" sz="2000"/>
              <a:t>i podaci,</a:t>
            </a:r>
            <a:r>
              <a:rPr lang="en-US" sz="2000"/>
              <a:t> informacij</a:t>
            </a:r>
            <a:r>
              <a:rPr lang="sr-Latn-RS" sz="2000"/>
              <a:t>e</a:t>
            </a:r>
            <a:r>
              <a:rPr lang="en-US" sz="2000"/>
              <a:t> o plaćanj</a:t>
            </a:r>
            <a:r>
              <a:rPr lang="sr-Latn-RS" sz="2000"/>
              <a:t>ima, </a:t>
            </a:r>
            <a:r>
              <a:rPr lang="en-US" sz="2000"/>
              <a:t>lokacij</a:t>
            </a:r>
            <a:r>
              <a:rPr lang="sr-Latn-RS" sz="2000"/>
              <a:t>a korisnika </a:t>
            </a:r>
            <a:r>
              <a:rPr lang="en-US" sz="2000"/>
              <a:t> </a:t>
            </a:r>
            <a:endParaRPr lang="sr-Latn-RS" sz="2000"/>
          </a:p>
          <a:p>
            <a:r>
              <a:rPr lang="sr-Latn-RS" sz="2000"/>
              <a:t>	</a:t>
            </a:r>
            <a:r>
              <a:rPr lang="en-US" sz="2000"/>
              <a:t>u realnom vremenu</a:t>
            </a:r>
            <a:r>
              <a:rPr lang="sr-Latn-RS" sz="2000"/>
              <a:t>, </a:t>
            </a:r>
            <a:r>
              <a:rPr lang="en-US" sz="2000"/>
              <a:t>sam sadržaj koji se prenosi</a:t>
            </a:r>
            <a:r>
              <a:rPr lang="sr-Latn-RS" sz="2000"/>
              <a:t>, ...),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>
                <a:solidFill>
                  <a:srgbClr val="66FF33"/>
                </a:solidFill>
              </a:rPr>
              <a:t> operatori</a:t>
            </a:r>
            <a:r>
              <a:rPr lang="en-US" sz="2000">
                <a:solidFill>
                  <a:srgbClr val="66FF33"/>
                </a:solidFill>
              </a:rPr>
              <a:t> koriste neke podatke o </a:t>
            </a:r>
            <a:r>
              <a:rPr lang="sr-Latn-RS" sz="2000">
                <a:solidFill>
                  <a:srgbClr val="66FF33"/>
                </a:solidFill>
              </a:rPr>
              <a:t>korisnicima</a:t>
            </a:r>
            <a:r>
              <a:rPr lang="en-US" sz="2000">
                <a:solidFill>
                  <a:srgbClr val="66FF33"/>
                </a:solidFill>
              </a:rPr>
              <a:t> (iako ne i sadržaj) za marketinške </a:t>
            </a:r>
            <a:r>
              <a:rPr lang="sr-Latn-RS" sz="2000">
                <a:solidFill>
                  <a:srgbClr val="66FF33"/>
                </a:solidFill>
              </a:rPr>
              <a:t>	</a:t>
            </a:r>
            <a:r>
              <a:rPr lang="en-US" sz="2000">
                <a:solidFill>
                  <a:srgbClr val="66FF33"/>
                </a:solidFill>
              </a:rPr>
              <a:t>uvide i razvoj proizvoda, </a:t>
            </a:r>
            <a:r>
              <a:rPr lang="sr-Latn-RS" sz="2000">
                <a:solidFill>
                  <a:srgbClr val="66FF33"/>
                </a:solidFill>
              </a:rPr>
              <a:t>a česti i prodaju </a:t>
            </a:r>
            <a:r>
              <a:rPr lang="en-US" sz="2000">
                <a:solidFill>
                  <a:srgbClr val="66FF33"/>
                </a:solidFill>
              </a:rPr>
              <a:t>određene vrste podataka</a:t>
            </a:r>
            <a:r>
              <a:rPr lang="sr-Latn-RS" sz="2000">
                <a:solidFill>
                  <a:srgbClr val="66FF33"/>
                </a:solidFill>
              </a:rPr>
              <a:t>,</a:t>
            </a:r>
            <a:r>
              <a:rPr lang="en-US" sz="2000">
                <a:solidFill>
                  <a:srgbClr val="66FF33"/>
                </a:solidFill>
              </a:rPr>
              <a:t> </a:t>
            </a:r>
            <a:endParaRPr lang="sr-Latn-RS" sz="2000">
              <a:solidFill>
                <a:srgbClr val="66FF33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sr-Latn-RS" sz="2000"/>
              <a:t> teorijski, kl</a:t>
            </a:r>
            <a:r>
              <a:rPr lang="en-US" sz="2000"/>
              <a:t>ijenti mogu da odustanu/prihvate neke od ovih </a:t>
            </a:r>
            <a:r>
              <a:rPr lang="sr-Latn-RS" sz="2000"/>
              <a:t>aktivnosti,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ipak, </a:t>
            </a:r>
            <a:r>
              <a:rPr lang="en-US" sz="2000"/>
              <a:t>rukovanje poda</a:t>
            </a:r>
            <a:r>
              <a:rPr lang="sr-Latn-RS" sz="2000"/>
              <a:t>cima</a:t>
            </a:r>
            <a:r>
              <a:rPr lang="en-US" sz="2000"/>
              <a:t> od strane </a:t>
            </a:r>
            <a:r>
              <a:rPr lang="sr-Latn-RS" sz="2000"/>
              <a:t>operatora</a:t>
            </a:r>
            <a:r>
              <a:rPr lang="en-US" sz="2000"/>
              <a:t> je često problem</a:t>
            </a:r>
            <a:r>
              <a:rPr lang="sr-Latn-RS" sz="2000"/>
              <a:t> (GDPR).</a:t>
            </a:r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848600" cy="533400"/>
          </a:xfrm>
        </p:spPr>
        <p:txBody>
          <a:bodyPr/>
          <a:lstStyle/>
          <a:p>
            <a:r>
              <a:rPr lang="sr-Latn-RS" sz="3000" b="1" i="1"/>
              <a:t>5G ekološki i društveni izazovi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52600" y="685800"/>
            <a:ext cx="89154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/>
              <a:t>1</a:t>
            </a:r>
            <a:r>
              <a:rPr lang="sr-Latn-RS" sz="2000" b="1" u="sng"/>
              <a:t>7</a:t>
            </a:r>
            <a:r>
              <a:rPr lang="en-US" sz="2000" b="1" u="sng"/>
              <a:t>. Primena zelenih tehnologija: </a:t>
            </a:r>
            <a:endParaRPr lang="sr-Latn-RS" sz="2000" b="1" u="sng"/>
          </a:p>
          <a:p>
            <a:pPr>
              <a:buFont typeface="Arial" pitchFamily="34" charset="0"/>
              <a:buChar char="•"/>
            </a:pPr>
            <a:r>
              <a:rPr lang="sr-Latn-RS" sz="2000" b="1"/>
              <a:t> </a:t>
            </a:r>
            <a:r>
              <a:rPr lang="en-US" sz="2000"/>
              <a:t>5G </a:t>
            </a:r>
            <a:r>
              <a:rPr lang="sr-Latn-RS" sz="2000"/>
              <a:t>se </a:t>
            </a:r>
            <a:r>
              <a:rPr lang="en-US" sz="2000"/>
              <a:t>reklamira kao inherentno zelenij</a:t>
            </a:r>
            <a:r>
              <a:rPr lang="sr-Latn-RS" sz="2000"/>
              <a:t>a</a:t>
            </a:r>
            <a:r>
              <a:rPr lang="en-US" sz="2000"/>
              <a:t> tehnologiju, ali </a:t>
            </a:r>
            <a:r>
              <a:rPr lang="sr-Latn-RS" sz="2000"/>
              <a:t>još nije pokazano,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/>
              <a:t>operateri </a:t>
            </a:r>
            <a:r>
              <a:rPr lang="sr-Latn-RS" sz="2000"/>
              <a:t>su</a:t>
            </a:r>
            <a:r>
              <a:rPr lang="en-US" sz="2000"/>
              <a:t> pod pritiskom da smanje emisije ugljenika i brzo napreduju ka “nuli“.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endParaRPr lang="en-US" sz="2000"/>
          </a:p>
          <a:p>
            <a:r>
              <a:rPr lang="sr-Latn-RS" sz="2000" b="1" u="sng"/>
              <a:t>18</a:t>
            </a:r>
            <a:r>
              <a:rPr lang="en-US" sz="2000" b="1" u="sng"/>
              <a:t>. Upravljanje otpadom i strategije smanjenja: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>
                <a:solidFill>
                  <a:srgbClr val="66FF33"/>
                </a:solidFill>
              </a:rPr>
              <a:t>E-otpad je najbrže rastući otpad na svetu</a:t>
            </a:r>
            <a:r>
              <a:rPr lang="sr-Latn-RS" sz="2000">
                <a:solidFill>
                  <a:srgbClr val="66FF33"/>
                </a:solidFill>
              </a:rPr>
              <a:t> </a:t>
            </a:r>
            <a:r>
              <a:rPr lang="sr-Latn-RS" sz="2000"/>
              <a:t>(</a:t>
            </a:r>
            <a:r>
              <a:rPr lang="en-US" sz="2000"/>
              <a:t>mobiln</a:t>
            </a:r>
            <a:r>
              <a:rPr lang="sr-Latn-RS" sz="2000"/>
              <a:t>i</a:t>
            </a:r>
            <a:r>
              <a:rPr lang="en-US" sz="2000"/>
              <a:t> telefon</a:t>
            </a:r>
            <a:r>
              <a:rPr lang="sr-Latn-RS" sz="2000"/>
              <a:t>i</a:t>
            </a:r>
            <a:r>
              <a:rPr lang="en-US" sz="2000"/>
              <a:t>, punjač</a:t>
            </a:r>
            <a:r>
              <a:rPr lang="sr-Latn-RS" sz="2000"/>
              <a:t>i</a:t>
            </a:r>
            <a:r>
              <a:rPr lang="en-US" sz="2000"/>
              <a:t>, set-top boksov</a:t>
            </a:r>
            <a:r>
              <a:rPr lang="sr-Latn-RS" sz="2000"/>
              <a:t>i</a:t>
            </a:r>
            <a:r>
              <a:rPr lang="en-US" sz="2000"/>
              <a:t>, </a:t>
            </a:r>
            <a:r>
              <a:rPr lang="sr-Latn-RS" sz="2000"/>
              <a:t>	</a:t>
            </a:r>
            <a:r>
              <a:rPr lang="en-US" sz="2000"/>
              <a:t>mrežn</a:t>
            </a:r>
            <a:r>
              <a:rPr lang="sr-Latn-RS" sz="2000"/>
              <a:t>a</a:t>
            </a:r>
            <a:r>
              <a:rPr lang="en-US" sz="2000"/>
              <a:t> oprem</a:t>
            </a:r>
            <a:r>
              <a:rPr lang="sr-Latn-RS" sz="2000"/>
              <a:t>a</a:t>
            </a:r>
            <a:r>
              <a:rPr lang="en-US" sz="2000"/>
              <a:t>, baterije</a:t>
            </a:r>
            <a:r>
              <a:rPr lang="sr-Latn-RS" sz="2000"/>
              <a:t>,</a:t>
            </a:r>
            <a:r>
              <a:rPr lang="en-US" sz="2000"/>
              <a:t> plastične komponente</a:t>
            </a:r>
            <a:r>
              <a:rPr lang="sr-Latn-RS" sz="2000"/>
              <a:t>),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/>
              <a:t>potrebna značajna partnerstva da bi se postigli ambiciozni ciljevi za reciklažu, </a:t>
            </a:r>
            <a:endParaRPr lang="sr-Latn-RS" sz="2000"/>
          </a:p>
          <a:p>
            <a:r>
              <a:rPr lang="sr-Latn-RS" sz="2000"/>
              <a:t>	</a:t>
            </a:r>
            <a:r>
              <a:rPr lang="en-US" sz="2000"/>
              <a:t>ponovnu upotrebu i promovisanje upotrebe dugotrajnije opreme.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endParaRPr lang="en-US" sz="2000"/>
          </a:p>
          <a:p>
            <a:r>
              <a:rPr lang="sr-Latn-RS" sz="2000" b="1" u="sng"/>
              <a:t>19</a:t>
            </a:r>
            <a:r>
              <a:rPr lang="en-US" sz="2000" b="1" u="sng"/>
              <a:t>. Uloga u premošćivanju digitalne podele: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>
                <a:solidFill>
                  <a:srgbClr val="66FF33"/>
                </a:solidFill>
              </a:rPr>
              <a:t> veliki broj </a:t>
            </a:r>
            <a:r>
              <a:rPr lang="en-US" sz="2000">
                <a:solidFill>
                  <a:srgbClr val="66FF33"/>
                </a:solidFill>
              </a:rPr>
              <a:t>domaćinstava </a:t>
            </a:r>
            <a:r>
              <a:rPr lang="sr-Latn-RS" sz="2000">
                <a:solidFill>
                  <a:srgbClr val="66FF33"/>
                </a:solidFill>
              </a:rPr>
              <a:t>i dalje </a:t>
            </a:r>
            <a:r>
              <a:rPr lang="en-US" sz="2000">
                <a:solidFill>
                  <a:srgbClr val="66FF33"/>
                </a:solidFill>
              </a:rPr>
              <a:t>n</a:t>
            </a:r>
            <a:r>
              <a:rPr lang="sr-Latn-RS" sz="2000">
                <a:solidFill>
                  <a:srgbClr val="66FF33"/>
                </a:solidFill>
              </a:rPr>
              <a:t>ema</a:t>
            </a:r>
            <a:r>
              <a:rPr lang="en-US" sz="2000">
                <a:solidFill>
                  <a:srgbClr val="66FF33"/>
                </a:solidFill>
              </a:rPr>
              <a:t> pristup internetu</a:t>
            </a:r>
            <a:r>
              <a:rPr lang="sr-Latn-RS" sz="2000">
                <a:solidFill>
                  <a:srgbClr val="66FF33"/>
                </a:solidFill>
              </a:rPr>
              <a:t> i mobilnm mrežama</a:t>
            </a:r>
          </a:p>
          <a:p>
            <a:pPr>
              <a:buFont typeface="Arial" pitchFamily="34" charset="0"/>
              <a:buChar char="•"/>
            </a:pPr>
            <a:r>
              <a:rPr lang="sr-Latn-RS" sz="2000">
                <a:solidFill>
                  <a:srgbClr val="66FF33"/>
                </a:solidFill>
              </a:rPr>
              <a:t> r</a:t>
            </a:r>
            <a:r>
              <a:rPr lang="en-US" sz="2000">
                <a:solidFill>
                  <a:srgbClr val="66FF33"/>
                </a:solidFill>
              </a:rPr>
              <a:t>uraln</a:t>
            </a:r>
            <a:r>
              <a:rPr lang="sr-Latn-RS" sz="2000">
                <a:solidFill>
                  <a:srgbClr val="66FF33"/>
                </a:solidFill>
              </a:rPr>
              <a:t>a područja su posebno ugrožena,</a:t>
            </a:r>
            <a:r>
              <a:rPr lang="en-US" sz="2000">
                <a:solidFill>
                  <a:srgbClr val="66FF33"/>
                </a:solidFill>
              </a:rPr>
              <a:t> zbog visokih troškova pokrivanja </a:t>
            </a:r>
            <a:r>
              <a:rPr lang="sr-Latn-RS" sz="2000">
                <a:solidFill>
                  <a:srgbClr val="66FF33"/>
                </a:solidFill>
              </a:rPr>
              <a:t>i </a:t>
            </a:r>
          </a:p>
          <a:p>
            <a:r>
              <a:rPr lang="sr-Latn-RS" sz="2000">
                <a:solidFill>
                  <a:srgbClr val="66FF33"/>
                </a:solidFill>
              </a:rPr>
              <a:t>	</a:t>
            </a:r>
            <a:r>
              <a:rPr lang="en-US" sz="2000">
                <a:solidFill>
                  <a:srgbClr val="66FF33"/>
                </a:solidFill>
              </a:rPr>
              <a:t>retke populacije. </a:t>
            </a:r>
          </a:p>
          <a:p>
            <a:r>
              <a:rPr lang="en-US" sz="2000"/>
              <a:t> </a:t>
            </a:r>
          </a:p>
          <a:p>
            <a:r>
              <a:rPr lang="en-US" sz="2000" b="1" u="sng"/>
              <a:t>2</a:t>
            </a:r>
            <a:r>
              <a:rPr lang="sr-Latn-RS" sz="2000" b="1" u="sng"/>
              <a:t>0</a:t>
            </a:r>
            <a:r>
              <a:rPr lang="en-US" sz="2000" b="1" u="sng"/>
              <a:t>. Etička razmatranja u primeni tehnologije i pružanju usluga: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/>
              <a:t>zloupotreb</a:t>
            </a:r>
            <a:r>
              <a:rPr lang="sr-Latn-RS" sz="2000"/>
              <a:t>a</a:t>
            </a:r>
            <a:r>
              <a:rPr lang="en-US" sz="2000"/>
              <a:t> ličnih podataka,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/>
              <a:t>nemarno korišćenje veštačke inteligencije i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>
                <a:solidFill>
                  <a:srgbClr val="66FF33"/>
                </a:solidFill>
              </a:rPr>
              <a:t>opšti nedostatak nadzora i prihvatanja odgovornosti</a:t>
            </a:r>
            <a:r>
              <a:rPr lang="sr-Latn-RS" sz="2000">
                <a:solidFill>
                  <a:srgbClr val="66FF33"/>
                </a:solidFill>
              </a:rPr>
              <a:t> (</a:t>
            </a:r>
            <a:r>
              <a:rPr lang="en-US" sz="2000">
                <a:solidFill>
                  <a:srgbClr val="66FF33"/>
                </a:solidFill>
              </a:rPr>
              <a:t>npr. </a:t>
            </a:r>
            <a:r>
              <a:rPr lang="sr-Latn-RS" sz="2000">
                <a:solidFill>
                  <a:srgbClr val="66FF33"/>
                </a:solidFill>
              </a:rPr>
              <a:t>u </a:t>
            </a:r>
            <a:r>
              <a:rPr lang="en-US" sz="2000">
                <a:solidFill>
                  <a:srgbClr val="66FF33"/>
                </a:solidFill>
              </a:rPr>
              <a:t>sajber bezbednost</a:t>
            </a:r>
            <a:r>
              <a:rPr lang="sr-Latn-RS" sz="2000">
                <a:solidFill>
                  <a:srgbClr val="66FF33"/>
                </a:solidFill>
              </a:rPr>
              <a:t>)</a:t>
            </a:r>
            <a:r>
              <a:rPr lang="en-US" sz="2000">
                <a:solidFill>
                  <a:srgbClr val="66FF33"/>
                </a:solidFill>
              </a:rPr>
              <a:t>. </a:t>
            </a:r>
            <a:endParaRPr lang="sr-Latn-RS" sz="2000">
              <a:solidFill>
                <a:srgbClr val="66FF33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76200"/>
            <a:ext cx="7848600" cy="609600"/>
          </a:xfrm>
        </p:spPr>
        <p:txBody>
          <a:bodyPr/>
          <a:lstStyle/>
          <a:p>
            <a:r>
              <a:rPr lang="sr-Latn-RS" sz="3000" b="1" i="1"/>
              <a:t>5G kadrovski izazovi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52600" y="914401"/>
            <a:ext cx="8915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 </a:t>
            </a:r>
          </a:p>
          <a:p>
            <a:r>
              <a:rPr lang="en-US" sz="2000" b="1" u="sng"/>
              <a:t>2</a:t>
            </a:r>
            <a:r>
              <a:rPr lang="sr-Latn-RS" sz="2000" b="1" u="sng"/>
              <a:t>1</a:t>
            </a:r>
            <a:r>
              <a:rPr lang="en-US" sz="2000" b="1" u="sng"/>
              <a:t>. Potreba za kvalifikovanom radnom snagom </a:t>
            </a:r>
            <a:endParaRPr lang="sr-Latn-RS" sz="2000" b="1" u="sng"/>
          </a:p>
          <a:p>
            <a:pPr>
              <a:buFont typeface="Arial" pitchFamily="34" charset="0"/>
              <a:buChar char="•"/>
            </a:pPr>
            <a:r>
              <a:rPr lang="sr-Latn-RS" sz="2000" b="1"/>
              <a:t> </a:t>
            </a:r>
            <a:r>
              <a:rPr lang="en-US" sz="2000"/>
              <a:t>Telekom kompanije se suočavaju sa nedostatkom </a:t>
            </a:r>
            <a:r>
              <a:rPr lang="sr-Latn-RS" sz="2000"/>
              <a:t>visoko kvalifikovane radne snage</a:t>
            </a:r>
            <a:r>
              <a:rPr lang="en-US" sz="2000"/>
              <a:t>.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t</a:t>
            </a:r>
            <a:r>
              <a:rPr lang="en-US" sz="2000"/>
              <a:t>ražene </a:t>
            </a:r>
            <a:r>
              <a:rPr lang="sr-Latn-RS" sz="2000"/>
              <a:t>su </a:t>
            </a:r>
            <a:r>
              <a:rPr lang="en-US" sz="2000"/>
              <a:t>veštine </a:t>
            </a:r>
            <a:r>
              <a:rPr lang="sr-Latn-RS" sz="2000"/>
              <a:t>na vrlo viskom tehnološkom nivou (naročito u domenima </a:t>
            </a:r>
          </a:p>
          <a:p>
            <a:r>
              <a:rPr lang="sr-Latn-RS" sz="2000" i="1"/>
              <a:t>	Big Data</a:t>
            </a:r>
            <a:r>
              <a:rPr lang="sr-Latn-RS" sz="2000"/>
              <a:t> </a:t>
            </a:r>
            <a:r>
              <a:rPr lang="en-US" sz="2000"/>
              <a:t>i veštačka inteligencija</a:t>
            </a:r>
            <a:r>
              <a:rPr lang="sr-Latn-RS" sz="2000"/>
              <a:t>)</a:t>
            </a:r>
            <a:r>
              <a:rPr lang="en-US" sz="2000"/>
              <a:t>, dok su drugi poslovi </a:t>
            </a:r>
            <a:r>
              <a:rPr lang="sr-Latn-RS" sz="2000"/>
              <a:t>u opadanju</a:t>
            </a:r>
            <a:r>
              <a:rPr lang="en-US" sz="2000"/>
              <a:t> pošto </a:t>
            </a:r>
            <a:endParaRPr lang="sr-Latn-RS" sz="2000"/>
          </a:p>
          <a:p>
            <a:r>
              <a:rPr lang="sr-Latn-RS" sz="2000"/>
              <a:t>	</a:t>
            </a:r>
            <a:r>
              <a:rPr lang="en-US" sz="2000"/>
              <a:t>automatizacija zamenjuje </a:t>
            </a:r>
            <a:r>
              <a:rPr lang="sr-Latn-RS" sz="2000"/>
              <a:t>radnu snagu (npr.</a:t>
            </a:r>
            <a:r>
              <a:rPr lang="en-US" sz="2000"/>
              <a:t> u službi za korisnike</a:t>
            </a:r>
            <a:r>
              <a:rPr lang="sr-Latn-RS" sz="2000"/>
              <a:t>)</a:t>
            </a:r>
            <a:r>
              <a:rPr lang="en-US" sz="2000"/>
              <a:t>.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n</a:t>
            </a:r>
            <a:r>
              <a:rPr lang="en-US" sz="2000">
                <a:solidFill>
                  <a:srgbClr val="66FF33"/>
                </a:solidFill>
              </a:rPr>
              <a:t>ajvažniji izazov za </a:t>
            </a:r>
            <a:r>
              <a:rPr lang="sr-Latn-RS" sz="2000">
                <a:solidFill>
                  <a:srgbClr val="66FF33"/>
                </a:solidFill>
              </a:rPr>
              <a:t>operatore </a:t>
            </a:r>
            <a:r>
              <a:rPr lang="en-US" sz="2000">
                <a:solidFill>
                  <a:srgbClr val="66FF33"/>
                </a:solidFill>
              </a:rPr>
              <a:t>je </a:t>
            </a:r>
            <a:r>
              <a:rPr lang="sr-Latn-RS" sz="2000">
                <a:solidFill>
                  <a:srgbClr val="66FF33"/>
                </a:solidFill>
              </a:rPr>
              <a:t>kako da</a:t>
            </a:r>
            <a:r>
              <a:rPr lang="en-US" sz="2000">
                <a:solidFill>
                  <a:srgbClr val="66FF33"/>
                </a:solidFill>
              </a:rPr>
              <a:t> „priv</a:t>
            </a:r>
            <a:r>
              <a:rPr lang="sr-Latn-RS" sz="2000">
                <a:solidFill>
                  <a:srgbClr val="66FF33"/>
                </a:solidFill>
              </a:rPr>
              <a:t>uče</a:t>
            </a:r>
            <a:r>
              <a:rPr lang="en-US" sz="2000">
                <a:solidFill>
                  <a:srgbClr val="66FF33"/>
                </a:solidFill>
              </a:rPr>
              <a:t> vrhunsk</a:t>
            </a:r>
            <a:r>
              <a:rPr lang="sr-Latn-RS" sz="2000">
                <a:solidFill>
                  <a:srgbClr val="66FF33"/>
                </a:solidFill>
              </a:rPr>
              <a:t>e</a:t>
            </a:r>
            <a:r>
              <a:rPr lang="en-US" sz="2000">
                <a:solidFill>
                  <a:srgbClr val="66FF33"/>
                </a:solidFill>
              </a:rPr>
              <a:t> talenat</a:t>
            </a:r>
            <a:r>
              <a:rPr lang="sr-Latn-RS" sz="2000">
                <a:solidFill>
                  <a:srgbClr val="66FF33"/>
                </a:solidFill>
              </a:rPr>
              <a:t>e</a:t>
            </a:r>
            <a:r>
              <a:rPr lang="en-US" sz="2000">
                <a:solidFill>
                  <a:srgbClr val="66FF33"/>
                </a:solidFill>
              </a:rPr>
              <a:t> </a:t>
            </a:r>
            <a:r>
              <a:rPr lang="sr-Latn-RS" sz="2000">
                <a:solidFill>
                  <a:srgbClr val="66FF33"/>
                </a:solidFill>
              </a:rPr>
              <a:t>u industriju </a:t>
            </a:r>
          </a:p>
          <a:p>
            <a:r>
              <a:rPr lang="sr-Latn-RS" sz="2000">
                <a:solidFill>
                  <a:srgbClr val="66FF33"/>
                </a:solidFill>
              </a:rPr>
              <a:t>	koja </a:t>
            </a:r>
            <a:r>
              <a:rPr lang="en-US" sz="2000">
                <a:solidFill>
                  <a:srgbClr val="66FF33"/>
                </a:solidFill>
              </a:rPr>
              <a:t>više nije industrija visokog rasta“. </a:t>
            </a:r>
          </a:p>
          <a:p>
            <a:r>
              <a:rPr lang="en-US" sz="2000"/>
              <a:t> </a:t>
            </a:r>
          </a:p>
          <a:p>
            <a:r>
              <a:rPr lang="en-US" sz="2000" b="1" u="sng"/>
              <a:t>2</a:t>
            </a:r>
            <a:r>
              <a:rPr lang="sr-Latn-RS" sz="2000" b="1" u="sng"/>
              <a:t>2</a:t>
            </a:r>
            <a:r>
              <a:rPr lang="en-US" sz="2000" b="1" u="sng"/>
              <a:t>. Obezbeđivanje zadovoljstva i motivacije zaposlenih:</a:t>
            </a:r>
            <a:r>
              <a:rPr lang="en-US" sz="2000"/>
              <a:t> 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operatori</a:t>
            </a:r>
            <a:r>
              <a:rPr lang="en-US" sz="2000"/>
              <a:t> moraju da </a:t>
            </a:r>
            <a:r>
              <a:rPr lang="sr-Latn-RS" sz="2000"/>
              <a:t>balasniraju </a:t>
            </a:r>
            <a:r>
              <a:rPr lang="en-US" sz="2000"/>
              <a:t>između rada na daljinu i povratka u kancelariju.</a:t>
            </a:r>
            <a:endParaRPr lang="sr-Latn-RS" sz="2000"/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en-US" sz="2000"/>
              <a:t>fleksibilnosti rada na daljinu</a:t>
            </a:r>
            <a:r>
              <a:rPr lang="sr-Latn-RS" sz="2000"/>
              <a:t> je od velike važnosti za današnje zaposlene.</a:t>
            </a:r>
          </a:p>
          <a:p>
            <a:pPr>
              <a:buFont typeface="Arial" pitchFamily="34" charset="0"/>
              <a:buChar char="•"/>
            </a:pPr>
            <a:r>
              <a:rPr lang="sr-Latn-RS" sz="2000"/>
              <a:t> </a:t>
            </a:r>
            <a:r>
              <a:rPr lang="sr-Latn-RS" sz="2000">
                <a:solidFill>
                  <a:srgbClr val="66FF33"/>
                </a:solidFill>
              </a:rPr>
              <a:t>beneficije za zaposlene (dodatna </a:t>
            </a:r>
            <a:r>
              <a:rPr lang="en-US" sz="2000">
                <a:solidFill>
                  <a:srgbClr val="66FF33"/>
                </a:solidFill>
              </a:rPr>
              <a:t>zdravstven</a:t>
            </a:r>
            <a:r>
              <a:rPr lang="sr-Latn-RS" sz="2000">
                <a:solidFill>
                  <a:srgbClr val="66FF33"/>
                </a:solidFill>
              </a:rPr>
              <a:t>a</a:t>
            </a:r>
            <a:r>
              <a:rPr lang="en-US" sz="2000">
                <a:solidFill>
                  <a:srgbClr val="66FF33"/>
                </a:solidFill>
              </a:rPr>
              <a:t> </a:t>
            </a:r>
            <a:r>
              <a:rPr lang="sr-Latn-RS" sz="2000">
                <a:solidFill>
                  <a:srgbClr val="66FF33"/>
                </a:solidFill>
              </a:rPr>
              <a:t>zaštita</a:t>
            </a:r>
            <a:r>
              <a:rPr lang="en-US" sz="2000">
                <a:solidFill>
                  <a:srgbClr val="66FF33"/>
                </a:solidFill>
              </a:rPr>
              <a:t>, plaćeno roditeljsko odsustvo</a:t>
            </a:r>
            <a:r>
              <a:rPr lang="sr-Latn-RS" sz="2000">
                <a:solidFill>
                  <a:srgbClr val="66FF33"/>
                </a:solidFill>
              </a:rPr>
              <a:t>,</a:t>
            </a:r>
            <a:r>
              <a:rPr lang="en-US" sz="2000">
                <a:solidFill>
                  <a:srgbClr val="66FF33"/>
                </a:solidFill>
              </a:rPr>
              <a:t> </a:t>
            </a:r>
            <a:endParaRPr lang="sr-Latn-RS" sz="2000">
              <a:solidFill>
                <a:srgbClr val="66FF33"/>
              </a:solidFill>
            </a:endParaRPr>
          </a:p>
          <a:p>
            <a:r>
              <a:rPr lang="sr-Latn-RS" sz="2000">
                <a:solidFill>
                  <a:srgbClr val="66FF33"/>
                </a:solidFill>
              </a:rPr>
              <a:t>	</a:t>
            </a:r>
            <a:r>
              <a:rPr lang="en-US" sz="2000">
                <a:solidFill>
                  <a:srgbClr val="66FF33"/>
                </a:solidFill>
              </a:rPr>
              <a:t>odsustvo za staratelj</a:t>
            </a:r>
            <a:r>
              <a:rPr lang="sr-Latn-RS" sz="2000">
                <a:solidFill>
                  <a:srgbClr val="66FF33"/>
                </a:solidFill>
              </a:rPr>
              <a:t>a,</a:t>
            </a:r>
            <a:r>
              <a:rPr lang="en-US" sz="2000">
                <a:solidFill>
                  <a:srgbClr val="66FF33"/>
                </a:solidFill>
              </a:rPr>
              <a:t> </a:t>
            </a:r>
            <a:r>
              <a:rPr lang="sr-Latn-RS" sz="2000">
                <a:solidFill>
                  <a:srgbClr val="66FF33"/>
                </a:solidFill>
              </a:rPr>
              <a:t>rodna ravnopravnost, naravno plata, ...)</a:t>
            </a:r>
            <a:r>
              <a:rPr lang="en-US" sz="2000">
                <a:solidFill>
                  <a:srgbClr val="66FF33"/>
                </a:solidFill>
              </a:rPr>
              <a:t>.</a:t>
            </a:r>
          </a:p>
        </p:txBody>
      </p:sp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76200"/>
            <a:ext cx="7848600" cy="609600"/>
          </a:xfrm>
        </p:spPr>
        <p:txBody>
          <a:bodyPr/>
          <a:lstStyle/>
          <a:p>
            <a:r>
              <a:rPr lang="sr-Latn-RS" sz="3000" b="1" i="1"/>
              <a:t>5G koridori za autonomna vozila</a:t>
            </a:r>
            <a:endParaRPr lang="en-US" sz="3000" b="1" i="1" dirty="0"/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ltGray">
          <a:xfrm>
            <a:off x="1597025" y="385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" name="Picture 6" descr="etflogo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152401"/>
            <a:ext cx="609600" cy="711941"/>
          </a:xfrm>
          <a:prstGeom prst="rect">
            <a:avLst/>
          </a:prstGeom>
          <a:noFill/>
        </p:spPr>
      </p:pic>
      <p:pic>
        <p:nvPicPr>
          <p:cNvPr id="301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066800"/>
            <a:ext cx="8915400" cy="499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152400"/>
            <a:ext cx="9144000" cy="609600"/>
          </a:xfrm>
        </p:spPr>
        <p:txBody>
          <a:bodyPr/>
          <a:lstStyle/>
          <a:p>
            <a:r>
              <a:rPr lang="sr-Latn-RS" sz="3200" b="1" i="1" dirty="0">
                <a:cs typeface="Times New Roman" pitchFamily="18" charset="0"/>
              </a:rPr>
              <a:t>Klasični raču</a:t>
            </a:r>
            <a:r>
              <a:rPr lang="en-US" sz="3200" b="1" i="1" dirty="0">
                <a:cs typeface="Times New Roman" pitchFamily="18" charset="0"/>
              </a:rPr>
              <a:t>n</a:t>
            </a:r>
            <a:r>
              <a:rPr lang="sr-Latn-RS" sz="3200" b="1" i="1" dirty="0">
                <a:cs typeface="Times New Roman" pitchFamily="18" charset="0"/>
              </a:rPr>
              <a:t>ari – da li će nam baš trebati?</a:t>
            </a:r>
            <a:endParaRPr lang="en-US" sz="3200" b="1" i="1" dirty="0">
              <a:cs typeface="Times New Roman" pitchFamily="18" charset="0"/>
            </a:endParaRPr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9982201" y="152401"/>
          <a:ext cx="4810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058" name="CorelDRAW" r:id="rId2" imgW="2779200" imgH="3034440" progId="">
                  <p:embed/>
                </p:oleObj>
              </mc:Choice>
              <mc:Fallback>
                <p:oleObj name="CorelDRAW" r:id="rId2" imgW="2779200" imgH="303444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2201" y="152401"/>
                        <a:ext cx="481013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4" descr="Soon your Mobile phone will replace your PC and this is why - Dignit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914400"/>
            <a:ext cx="7086600" cy="5428336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4800600"/>
            <a:ext cx="9144000" cy="1905000"/>
          </a:xfrm>
        </p:spPr>
        <p:txBody>
          <a:bodyPr/>
          <a:lstStyle/>
          <a:p>
            <a:r>
              <a:rPr lang="sr-Latn-RS" sz="3200" b="1" i="1" dirty="0">
                <a:cs typeface="Times New Roman" pitchFamily="18" charset="0"/>
              </a:rPr>
              <a:t>U novim </a:t>
            </a:r>
            <a:r>
              <a:rPr lang="sr-Latn-RS" sz="3200" b="1" i="1">
                <a:cs typeface="Times New Roman" pitchFamily="18" charset="0"/>
              </a:rPr>
              <a:t>mrežama i naš </a:t>
            </a:r>
            <a:r>
              <a:rPr lang="sr-Latn-RS" sz="3200" b="1" i="1" dirty="0">
                <a:cs typeface="Times New Roman" pitchFamily="18" charset="0"/>
              </a:rPr>
              <a:t>život </a:t>
            </a:r>
            <a:r>
              <a:rPr lang="sr-Latn-RS" sz="3200" b="1" i="1">
                <a:cs typeface="Times New Roman" pitchFamily="18" charset="0"/>
              </a:rPr>
              <a:t>će česti biti                                u rukama telekomunikacionih </a:t>
            </a:r>
            <a:r>
              <a:rPr lang="sr-Latn-RS" sz="3200" b="1" i="1" dirty="0">
                <a:cs typeface="Times New Roman" pitchFamily="18" charset="0"/>
              </a:rPr>
              <a:t>mreža i sistema </a:t>
            </a:r>
            <a:br>
              <a:rPr lang="sr-Latn-RS" sz="3200" b="1" i="1">
                <a:cs typeface="Times New Roman" pitchFamily="18" charset="0"/>
              </a:rPr>
            </a:br>
            <a:r>
              <a:rPr lang="sr-Latn-RS" sz="3200" b="1" i="1" u="sng">
                <a:solidFill>
                  <a:srgbClr val="66FF33"/>
                </a:solidFill>
                <a:cs typeface="Times New Roman" pitchFamily="18" charset="0"/>
              </a:rPr>
              <a:t>SAMO TREBA MALO DA SAČEKAMO</a:t>
            </a:r>
            <a:endParaRPr lang="en-US" sz="3200" b="1" i="1" u="sng" dirty="0">
              <a:solidFill>
                <a:srgbClr val="66FF33"/>
              </a:solidFill>
              <a:cs typeface="Times New Roman" pitchFamily="18" charset="0"/>
            </a:endParaRPr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9982201" y="152401"/>
          <a:ext cx="4810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34" name="CorelDRAW" r:id="rId2" imgW="2779200" imgH="3034440" progId="">
                  <p:embed/>
                </p:oleObj>
              </mc:Choice>
              <mc:Fallback>
                <p:oleObj name="CorelDRAW" r:id="rId2" imgW="2779200" imgH="303444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2201" y="152401"/>
                        <a:ext cx="481013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8077200" y="6324600"/>
            <a:ext cx="2590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endParaRPr lang="en-US" sz="1800" b="1" dirty="0">
              <a:solidFill>
                <a:srgbClr val="FFCC66"/>
              </a:solidFill>
            </a:endParaRPr>
          </a:p>
        </p:txBody>
      </p:sp>
      <p:pic>
        <p:nvPicPr>
          <p:cNvPr id="197636" name="Picture 4" descr="Image result for eye imag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1295400"/>
            <a:ext cx="5963476" cy="3352800"/>
          </a:xfrm>
          <a:prstGeom prst="rect">
            <a:avLst/>
          </a:prstGeom>
          <a:noFill/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524000" y="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sr-Latn-RS" sz="3200" b="1" i="1" kern="0">
                <a:solidFill>
                  <a:schemeClr val="tx2"/>
                </a:solidFill>
                <a:latin typeface="+mj-lt"/>
                <a:ea typeface="+mj-ea"/>
                <a:cs typeface="Times New Roman" pitchFamily="18" charset="0"/>
              </a:rPr>
              <a:t>5G reaguju </a:t>
            </a:r>
            <a:r>
              <a:rPr lang="sr-Latn-RS" sz="3200" b="1" i="1" kern="0" dirty="0">
                <a:solidFill>
                  <a:schemeClr val="tx2"/>
                </a:solidFill>
                <a:latin typeface="+mj-lt"/>
                <a:ea typeface="+mj-ea"/>
                <a:cs typeface="Times New Roman" pitchFamily="18" charset="0"/>
              </a:rPr>
              <a:t>brže od treptaja oka,</a:t>
            </a:r>
            <a:br>
              <a:rPr lang="sr-Latn-RS" sz="3200" b="1" i="1" kern="0">
                <a:solidFill>
                  <a:schemeClr val="tx2"/>
                </a:solidFill>
                <a:latin typeface="+mj-lt"/>
                <a:ea typeface="+mj-ea"/>
                <a:cs typeface="Times New Roman" pitchFamily="18" charset="0"/>
              </a:rPr>
            </a:br>
            <a:r>
              <a:rPr lang="sr-Latn-RS" sz="3200" b="1" i="1" kern="0">
                <a:solidFill>
                  <a:schemeClr val="tx2"/>
                </a:solidFill>
                <a:latin typeface="+mj-lt"/>
                <a:ea typeface="+mj-ea"/>
                <a:cs typeface="Times New Roman" pitchFamily="18" charset="0"/>
              </a:rPr>
              <a:t>i treba da </a:t>
            </a:r>
            <a:r>
              <a:rPr lang="sr-Latn-RS" sz="3200" b="1" i="1" kern="0" dirty="0">
                <a:solidFill>
                  <a:schemeClr val="tx2"/>
                </a:solidFill>
                <a:latin typeface="+mj-lt"/>
                <a:ea typeface="+mj-ea"/>
                <a:cs typeface="Times New Roman" pitchFamily="18" charset="0"/>
              </a:rPr>
              <a:t>budu pouzdanije od njega</a:t>
            </a:r>
            <a:endParaRPr lang="en-US" sz="3200" b="1" i="1" kern="0" dirty="0">
              <a:solidFill>
                <a:schemeClr val="tx2"/>
              </a:solidFill>
              <a:latin typeface="+mj-lt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67000" y="76200"/>
            <a:ext cx="7086600" cy="381000"/>
          </a:xfrm>
        </p:spPr>
        <p:txBody>
          <a:bodyPr/>
          <a:lstStyle/>
          <a:p>
            <a:r>
              <a:rPr lang="sr-Latn-RS" sz="3200" b="1" i="1" dirty="0">
                <a:cs typeface="Times New Roman" pitchFamily="18" charset="0"/>
              </a:rPr>
              <a:t>Raskrnica budućnosti (simulacija)</a:t>
            </a:r>
            <a:endParaRPr lang="en-US" sz="3200" b="1" i="1" dirty="0">
              <a:cs typeface="Times New Roman" pitchFamily="18" charset="0"/>
            </a:endParaRPr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9982201" y="152401"/>
          <a:ext cx="4810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02" name="CorelDRAW" r:id="rId4" imgW="2779200" imgH="3034440" progId="">
                  <p:embed/>
                </p:oleObj>
              </mc:Choice>
              <mc:Fallback>
                <p:oleObj name="CorelDRAW" r:id="rId4" imgW="2779200" imgH="303444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2201" y="152401"/>
                        <a:ext cx="481013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9525000" y="6324600"/>
            <a:ext cx="1143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1800" b="1" dirty="0">
              <a:solidFill>
                <a:srgbClr val="FFCC66"/>
              </a:solidFill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048000" y="6605202"/>
            <a:ext cx="3581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sr-Latn-RS" sz="1200" dirty="0">
                <a:ea typeface="Calibri" pitchFamily="34" charset="0"/>
                <a:cs typeface="Times New Roman" pitchFamily="18" charset="0"/>
              </a:rPr>
              <a:t>source: </a:t>
            </a:r>
            <a:r>
              <a:rPr lang="en-US" sz="1200" i="1" dirty="0"/>
              <a:t>The University of Texas at Austin</a:t>
            </a:r>
            <a:endParaRPr lang="en-US" sz="1200" i="1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z_videoRaskrsnica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133600" y="533400"/>
            <a:ext cx="8153400" cy="611505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9982201" y="152401"/>
          <a:ext cx="4810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0" name="CorelDRAW" r:id="rId4" imgW="2779200" imgH="3034440" progId="">
                  <p:embed/>
                </p:oleObj>
              </mc:Choice>
              <mc:Fallback>
                <p:oleObj name="CorelDRAW" r:id="rId4" imgW="2779200" imgH="303444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2201" y="152401"/>
                        <a:ext cx="481013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9525000" y="6324600"/>
            <a:ext cx="1143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1800" b="1" dirty="0">
              <a:solidFill>
                <a:srgbClr val="FFCC66"/>
              </a:solidFill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048000" y="6605202"/>
            <a:ext cx="3581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sr-Latn-RS" sz="1200" dirty="0">
                <a:ea typeface="Calibri" pitchFamily="34" charset="0"/>
                <a:cs typeface="Times New Roman" pitchFamily="18" charset="0"/>
              </a:rPr>
              <a:t>source: </a:t>
            </a:r>
            <a:r>
              <a:rPr lang="en-US" sz="1200" i="1" dirty="0"/>
              <a:t>www.bsfilms.com</a:t>
            </a:r>
            <a:endParaRPr lang="en-US" sz="1200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38400" y="152400"/>
            <a:ext cx="7086600" cy="381000"/>
          </a:xfrm>
        </p:spPr>
        <p:txBody>
          <a:bodyPr/>
          <a:lstStyle/>
          <a:p>
            <a:r>
              <a:rPr lang="sr-Latn-RS" sz="3200" b="1" i="1" dirty="0">
                <a:cs typeface="Times New Roman" pitchFamily="18" charset="0"/>
              </a:rPr>
              <a:t>Raskrnica budućnosti (filmska montaža)</a:t>
            </a:r>
            <a:endParaRPr lang="en-US" sz="3200" b="1" i="1" dirty="0">
              <a:cs typeface="Times New Roman" pitchFamily="18" charset="0"/>
            </a:endParaRPr>
          </a:p>
        </p:txBody>
      </p:sp>
      <p:pic>
        <p:nvPicPr>
          <p:cNvPr id="8" name="z_RaskrsnicaKola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133600" y="609600"/>
            <a:ext cx="8001000" cy="600075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9982201" y="152401"/>
          <a:ext cx="4810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82" name="CorelDRAW" r:id="rId2" imgW="2779200" imgH="3034440" progId="">
                  <p:embed/>
                </p:oleObj>
              </mc:Choice>
              <mc:Fallback>
                <p:oleObj name="CorelDRAW" r:id="rId2" imgW="2779200" imgH="303444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2201" y="152401"/>
                        <a:ext cx="481013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8077200" y="6324600"/>
            <a:ext cx="2590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endParaRPr lang="en-US" sz="1800" b="1" dirty="0">
              <a:solidFill>
                <a:srgbClr val="FFCC66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152400"/>
            <a:ext cx="9144000" cy="685800"/>
          </a:xfrm>
        </p:spPr>
        <p:txBody>
          <a:bodyPr/>
          <a:lstStyle/>
          <a:p>
            <a:r>
              <a:rPr lang="sr-Latn-RS" sz="3200" b="1" i="1" dirty="0">
                <a:cs typeface="Times New Roman" pitchFamily="18" charset="0"/>
              </a:rPr>
              <a:t>eZdravlje (eHealth)</a:t>
            </a:r>
            <a:endParaRPr lang="en-US" sz="3200" b="1" i="1" dirty="0">
              <a:cs typeface="Times New Roman" pitchFamily="18" charset="0"/>
            </a:endParaRPr>
          </a:p>
        </p:txBody>
      </p:sp>
      <p:pic>
        <p:nvPicPr>
          <p:cNvPr id="1996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1" y="990600"/>
            <a:ext cx="6178441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152400"/>
            <a:ext cx="8839200" cy="381000"/>
          </a:xfrm>
        </p:spPr>
        <p:txBody>
          <a:bodyPr/>
          <a:lstStyle/>
          <a:p>
            <a:r>
              <a:rPr lang="sr-Latn-RS" sz="3200" b="1" i="1" dirty="0">
                <a:cs typeface="Times New Roman" pitchFamily="18" charset="0"/>
              </a:rPr>
              <a:t>Augmented Reality</a:t>
            </a:r>
            <a:endParaRPr lang="en-US" sz="3200" b="1" i="1" dirty="0">
              <a:cs typeface="Times New Roman" pitchFamily="18" charset="0"/>
            </a:endParaRPr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9982201" y="152401"/>
          <a:ext cx="4810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34" name="CorelDRAW" r:id="rId4" imgW="2779200" imgH="3034440" progId="">
                  <p:embed/>
                </p:oleObj>
              </mc:Choice>
              <mc:Fallback>
                <p:oleObj name="CorelDRAW" r:id="rId4" imgW="2779200" imgH="303444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2201" y="152401"/>
                        <a:ext cx="481013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048000" y="6605202"/>
            <a:ext cx="3581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sr-Latn-RS" sz="1200" dirty="0">
                <a:ea typeface="Calibri" pitchFamily="34" charset="0"/>
                <a:cs typeface="Times New Roman" pitchFamily="18" charset="0"/>
              </a:rPr>
              <a:t>source: </a:t>
            </a:r>
            <a:r>
              <a:rPr lang="en-US" sz="1200" i="1" dirty="0"/>
              <a:t>www.youtube.com</a:t>
            </a:r>
            <a:endParaRPr lang="en-US" sz="1200" i="1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z_VirtuelnaRealnos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752600" y="152400"/>
            <a:ext cx="8763000" cy="657225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0"/>
            <a:ext cx="9144000" cy="685800"/>
          </a:xfrm>
        </p:spPr>
        <p:txBody>
          <a:bodyPr/>
          <a:lstStyle/>
          <a:p>
            <a:r>
              <a:rPr lang="sr-Latn-RS" sz="3200" b="1" i="1" dirty="0">
                <a:cs typeface="Times New Roman" pitchFamily="18" charset="0"/>
              </a:rPr>
              <a:t>Pametni 5G svet</a:t>
            </a:r>
            <a:endParaRPr lang="en-US" sz="3200" b="1" i="1" dirty="0">
              <a:cs typeface="Times New Roman" pitchFamily="18" charset="0"/>
            </a:endParaRPr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9982201" y="152401"/>
          <a:ext cx="4810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4" name="CorelDRAW" r:id="rId2" imgW="2779200" imgH="3034440" progId="">
                  <p:embed/>
                </p:oleObj>
              </mc:Choice>
              <mc:Fallback>
                <p:oleObj name="CorelDRAW" r:id="rId2" imgW="2779200" imgH="303444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2201" y="152401"/>
                        <a:ext cx="481013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3733800" y="762000"/>
            <a:ext cx="4191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Latn-RS"/>
              <a:t> pametne energetske mreže</a:t>
            </a:r>
            <a:endParaRPr lang="sr-Latn-RS" dirty="0"/>
          </a:p>
          <a:p>
            <a:pPr>
              <a:buFont typeface="Arial" pitchFamily="34" charset="0"/>
              <a:buChar char="•"/>
            </a:pPr>
            <a:r>
              <a:rPr lang="sr-Latn-RS"/>
              <a:t> pametni gradovi</a:t>
            </a:r>
            <a:endParaRPr lang="sr-Latn-RS" dirty="0"/>
          </a:p>
          <a:p>
            <a:pPr>
              <a:buFont typeface="Arial" pitchFamily="34" charset="0"/>
              <a:buChar char="•"/>
            </a:pPr>
            <a:r>
              <a:rPr lang="sr-Latn-RS"/>
              <a:t> pametna isporuka dronovima</a:t>
            </a:r>
            <a:endParaRPr lang="sr-Latn-RS" dirty="0"/>
          </a:p>
          <a:p>
            <a:pPr>
              <a:buFont typeface="Arial" pitchFamily="34" charset="0"/>
              <a:buChar char="•"/>
            </a:pPr>
            <a:r>
              <a:rPr lang="sr-Latn-RS"/>
              <a:t> pametna poljoprivreda</a:t>
            </a:r>
            <a:endParaRPr lang="sr-Latn-RS" dirty="0"/>
          </a:p>
          <a:p>
            <a:pPr>
              <a:buFont typeface="Arial" pitchFamily="34" charset="0"/>
              <a:buChar char="•"/>
            </a:pPr>
            <a:r>
              <a:rPr lang="sr-Latn-RS"/>
              <a:t> pametna proizvodnja</a:t>
            </a:r>
            <a:endParaRPr lang="sr-Latn-RS" dirty="0"/>
          </a:p>
          <a:p>
            <a:pPr>
              <a:buFont typeface="Arial" pitchFamily="34" charset="0"/>
              <a:buChar char="•"/>
            </a:pPr>
            <a:r>
              <a:rPr lang="sr-Latn-RS"/>
              <a:t> pametne prodavnice</a:t>
            </a:r>
            <a:endParaRPr lang="sr-Latn-RS" dirty="0"/>
          </a:p>
          <a:p>
            <a:pPr>
              <a:buFont typeface="Arial" pitchFamily="34" charset="0"/>
              <a:buChar char="•"/>
            </a:pPr>
            <a:r>
              <a:rPr lang="sr-Latn-RS"/>
              <a:t> pametne naočari</a:t>
            </a:r>
            <a:endParaRPr lang="sr-Latn-RS" dirty="0"/>
          </a:p>
          <a:p>
            <a:pPr>
              <a:buFont typeface="Arial" pitchFamily="34" charset="0"/>
              <a:buChar char="•"/>
            </a:pPr>
            <a:r>
              <a:rPr lang="sr-Latn-RS"/>
              <a:t> pamentne </a:t>
            </a:r>
            <a:r>
              <a:rPr lang="sr-Latn-RS" dirty="0"/>
              <a:t>....</a:t>
            </a:r>
          </a:p>
          <a:p>
            <a:pPr>
              <a:buFont typeface="Arial" pitchFamily="34" charset="0"/>
              <a:buChar char="•"/>
            </a:pPr>
            <a:r>
              <a:rPr lang="sr-Latn-RS" dirty="0"/>
              <a:t> ...</a:t>
            </a:r>
            <a:endParaRPr lang="en-US" dirty="0"/>
          </a:p>
        </p:txBody>
      </p:sp>
      <p:pic>
        <p:nvPicPr>
          <p:cNvPr id="9" name="Picture 8" descr="drone-delivery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2600" y="1295400"/>
            <a:ext cx="1930400" cy="1447800"/>
          </a:xfrm>
          <a:prstGeom prst="rect">
            <a:avLst/>
          </a:prstGeom>
        </p:spPr>
      </p:pic>
      <p:pic>
        <p:nvPicPr>
          <p:cNvPr id="10" name="Picture 9" descr="fmor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05600" y="2743201"/>
            <a:ext cx="3657600" cy="2904789"/>
          </a:xfrm>
          <a:prstGeom prst="rect">
            <a:avLst/>
          </a:prstGeom>
        </p:spPr>
      </p:pic>
      <p:pic>
        <p:nvPicPr>
          <p:cNvPr id="12" name="Picture 11" descr="share_image.jpg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05000" y="4343401"/>
            <a:ext cx="4114800" cy="2336145"/>
          </a:xfrm>
          <a:prstGeom prst="rect">
            <a:avLst/>
          </a:prstGeom>
        </p:spPr>
      </p:pic>
      <p:pic>
        <p:nvPicPr>
          <p:cNvPr id="21811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91400" y="838201"/>
            <a:ext cx="2895600" cy="1682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6553200" y="5867401"/>
            <a:ext cx="388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Latn-RS" dirty="0"/>
              <a:t> IoT (</a:t>
            </a:r>
            <a:r>
              <a:rPr lang="sr-Latn-RS" i="1" dirty="0"/>
              <a:t>Internet Of Things</a:t>
            </a:r>
            <a:r>
              <a:rPr lang="sr-Latn-RS" dirty="0"/>
              <a:t>)  </a:t>
            </a:r>
          </a:p>
          <a:p>
            <a:pPr>
              <a:buFont typeface="Arial" pitchFamily="34" charset="0"/>
              <a:buChar char="•"/>
            </a:pPr>
            <a:r>
              <a:rPr lang="sr-Latn-RS" dirty="0"/>
              <a:t> IoE (</a:t>
            </a:r>
            <a:r>
              <a:rPr lang="sr-Latn-RS" i="1" dirty="0"/>
              <a:t>Internet Of Everything</a:t>
            </a:r>
            <a:r>
              <a:rPr lang="sr-Latn-RS" dirty="0"/>
              <a:t>)  </a:t>
            </a: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152400"/>
            <a:ext cx="9144000" cy="838200"/>
          </a:xfrm>
        </p:spPr>
        <p:txBody>
          <a:bodyPr/>
          <a:lstStyle/>
          <a:p>
            <a:r>
              <a:rPr lang="sr-Latn-RS" sz="3200" b="1" i="1" dirty="0">
                <a:cs typeface="Times New Roman" pitchFamily="18" charset="0"/>
              </a:rPr>
              <a:t>Klasični raču</a:t>
            </a:r>
            <a:r>
              <a:rPr lang="en-US" sz="3200" b="1" i="1" dirty="0">
                <a:cs typeface="Times New Roman" pitchFamily="18" charset="0"/>
              </a:rPr>
              <a:t>n</a:t>
            </a:r>
            <a:r>
              <a:rPr lang="sr-Latn-RS" sz="3200" b="1" i="1" dirty="0">
                <a:cs typeface="Times New Roman" pitchFamily="18" charset="0"/>
              </a:rPr>
              <a:t>ari – da li će nam baš trebati?</a:t>
            </a:r>
            <a:endParaRPr lang="en-US" sz="3200" b="1" i="1" dirty="0">
              <a:cs typeface="Times New Roman" pitchFamily="18" charset="0"/>
            </a:endParaRPr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9982201" y="152401"/>
          <a:ext cx="4810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10" name="CorelDRAW" r:id="rId2" imgW="2779200" imgH="3034440" progId="">
                  <p:embed/>
                </p:oleObj>
              </mc:Choice>
              <mc:Fallback>
                <p:oleObj name="CorelDRAW" r:id="rId2" imgW="2779200" imgH="303444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2201" y="152401"/>
                        <a:ext cx="481013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66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990601"/>
            <a:ext cx="3048000" cy="2533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600201" y="6550224"/>
            <a:ext cx="1752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1400" dirty="0"/>
              <a:t>source: </a:t>
            </a:r>
            <a:r>
              <a:rPr lang="sr-Latn-RS" sz="1400" i="1" dirty="0"/>
              <a:t>aatma studios</a:t>
            </a:r>
            <a:endParaRPr lang="en-US" sz="1400" i="1" dirty="0"/>
          </a:p>
        </p:txBody>
      </p:sp>
      <p:pic>
        <p:nvPicPr>
          <p:cNvPr id="19661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914401"/>
            <a:ext cx="2971800" cy="263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661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0" y="3657601"/>
            <a:ext cx="4520618" cy="307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38400" y="2286000"/>
            <a:ext cx="7391400" cy="990600"/>
          </a:xfrm>
        </p:spPr>
        <p:txBody>
          <a:bodyPr/>
          <a:lstStyle/>
          <a:p>
            <a:r>
              <a:rPr lang="sr-Latn-RS" sz="3200" b="1" i="1">
                <a:cs typeface="Times New Roman" pitchFamily="18" charset="0"/>
              </a:rPr>
              <a:t>5G – dokle smo stigli?</a:t>
            </a:r>
            <a:endParaRPr lang="en-US" sz="3200" b="1" i="1" dirty="0">
              <a:cs typeface="Times New Roman" pitchFamily="18" charset="0"/>
            </a:endParaRPr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9982201" y="152401"/>
          <a:ext cx="4810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26" name="CorelDRAW" r:id="rId2" imgW="2779200" imgH="3034440" progId="">
                  <p:embed/>
                </p:oleObj>
              </mc:Choice>
              <mc:Fallback>
                <p:oleObj name="CorelDRAW" r:id="rId2" imgW="2779200" imgH="303444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2201" y="152401"/>
                        <a:ext cx="481013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9525000" y="6324600"/>
            <a:ext cx="1143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1800" b="1" dirty="0">
              <a:solidFill>
                <a:srgbClr val="FFCC66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Ribbons">
  <a:themeElements>
    <a:clrScheme name="Ribbons 6">
      <a:dk1>
        <a:srgbClr val="000022"/>
      </a:dk1>
      <a:lt1>
        <a:srgbClr val="FFFFFF"/>
      </a:lt1>
      <a:dk2>
        <a:srgbClr val="000066"/>
      </a:dk2>
      <a:lt2>
        <a:srgbClr val="FFCC00"/>
      </a:lt2>
      <a:accent1>
        <a:srgbClr val="666699"/>
      </a:accent1>
      <a:accent2>
        <a:srgbClr val="000048"/>
      </a:accent2>
      <a:accent3>
        <a:srgbClr val="AAAAB8"/>
      </a:accent3>
      <a:accent4>
        <a:srgbClr val="DADADA"/>
      </a:accent4>
      <a:accent5>
        <a:srgbClr val="B8B8CA"/>
      </a:accent5>
      <a:accent6>
        <a:srgbClr val="000040"/>
      </a:accent6>
      <a:hlink>
        <a:srgbClr val="9999FF"/>
      </a:hlink>
      <a:folHlink>
        <a:srgbClr val="000099"/>
      </a:folHlink>
    </a:clrScheme>
    <a:fontScheme name="Ribbon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ibbons 1">
        <a:dk1>
          <a:srgbClr val="220011"/>
        </a:dk1>
        <a:lt1>
          <a:srgbClr val="FFFFCC"/>
        </a:lt1>
        <a:dk2>
          <a:srgbClr val="660033"/>
        </a:dk2>
        <a:lt2>
          <a:srgbClr val="FFCC00"/>
        </a:lt2>
        <a:accent1>
          <a:srgbClr val="CC0099"/>
        </a:accent1>
        <a:accent2>
          <a:srgbClr val="56002B"/>
        </a:accent2>
        <a:accent3>
          <a:srgbClr val="B8AAAD"/>
        </a:accent3>
        <a:accent4>
          <a:srgbClr val="DADAAE"/>
        </a:accent4>
        <a:accent5>
          <a:srgbClr val="E2AACA"/>
        </a:accent5>
        <a:accent6>
          <a:srgbClr val="4D0026"/>
        </a:accent6>
        <a:hlink>
          <a:srgbClr val="9C004E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bbons 2">
        <a:dk1>
          <a:srgbClr val="001600"/>
        </a:dk1>
        <a:lt1>
          <a:srgbClr val="669900"/>
        </a:lt1>
        <a:dk2>
          <a:srgbClr val="000000"/>
        </a:dk2>
        <a:lt2>
          <a:srgbClr val="006600"/>
        </a:lt2>
        <a:accent1>
          <a:srgbClr val="336600"/>
        </a:accent1>
        <a:accent2>
          <a:srgbClr val="89BA00"/>
        </a:accent2>
        <a:accent3>
          <a:srgbClr val="B8CAAA"/>
        </a:accent3>
        <a:accent4>
          <a:srgbClr val="001100"/>
        </a:accent4>
        <a:accent5>
          <a:srgbClr val="ADB8AA"/>
        </a:accent5>
        <a:accent6>
          <a:srgbClr val="7CA800"/>
        </a:accent6>
        <a:hlink>
          <a:srgbClr val="FFCC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bbons 3">
        <a:dk1>
          <a:srgbClr val="000000"/>
        </a:dk1>
        <a:lt1>
          <a:srgbClr val="B2B2B2"/>
        </a:lt1>
        <a:dk2>
          <a:srgbClr val="000000"/>
        </a:dk2>
        <a:lt2>
          <a:srgbClr val="777777"/>
        </a:lt2>
        <a:accent1>
          <a:srgbClr val="CBCBCB"/>
        </a:accent1>
        <a:accent2>
          <a:srgbClr val="969696"/>
        </a:accent2>
        <a:accent3>
          <a:srgbClr val="D5D5D5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333333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bbons 4">
        <a:dk1>
          <a:srgbClr val="000F1E"/>
        </a:dk1>
        <a:lt1>
          <a:srgbClr val="FFFFFF"/>
        </a:lt1>
        <a:dk2>
          <a:srgbClr val="003366"/>
        </a:dk2>
        <a:lt2>
          <a:srgbClr val="33CCCC"/>
        </a:lt2>
        <a:accent1>
          <a:srgbClr val="006699"/>
        </a:accent1>
        <a:accent2>
          <a:srgbClr val="003366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2D5C"/>
        </a:accent6>
        <a:hlink>
          <a:srgbClr val="0099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bbons 5">
        <a:dk1>
          <a:srgbClr val="002F2E"/>
        </a:dk1>
        <a:lt1>
          <a:srgbClr val="FFFFFF"/>
        </a:lt1>
        <a:dk2>
          <a:srgbClr val="008080"/>
        </a:dk2>
        <a:lt2>
          <a:srgbClr val="66FFCC"/>
        </a:lt2>
        <a:accent1>
          <a:srgbClr val="0099CC"/>
        </a:accent1>
        <a:accent2>
          <a:srgbClr val="00525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4948"/>
        </a:accent6>
        <a:hlink>
          <a:srgbClr val="00CC99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bbons 6">
        <a:dk1>
          <a:srgbClr val="000022"/>
        </a:dk1>
        <a:lt1>
          <a:srgbClr val="FFFFFF"/>
        </a:lt1>
        <a:dk2>
          <a:srgbClr val="000066"/>
        </a:dk2>
        <a:lt2>
          <a:srgbClr val="FFCC00"/>
        </a:lt2>
        <a:accent1>
          <a:srgbClr val="666699"/>
        </a:accent1>
        <a:accent2>
          <a:srgbClr val="000048"/>
        </a:accent2>
        <a:accent3>
          <a:srgbClr val="AAAAB8"/>
        </a:accent3>
        <a:accent4>
          <a:srgbClr val="DADADA"/>
        </a:accent4>
        <a:accent5>
          <a:srgbClr val="B8B8CA"/>
        </a:accent5>
        <a:accent6>
          <a:srgbClr val="000040"/>
        </a:accent6>
        <a:hlink>
          <a:srgbClr val="9999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Designs\Ribbons.pot</Template>
  <TotalTime>7305</TotalTime>
  <Words>2063</Words>
  <Application>Microsoft Office PowerPoint</Application>
  <PresentationFormat>Široki ekran</PresentationFormat>
  <Paragraphs>220</Paragraphs>
  <Slides>28</Slides>
  <Notes>0</Notes>
  <HiddenSlides>1</HiddenSlides>
  <MMClips>3</MMClips>
  <ScaleCrop>false</ScaleCrop>
  <HeadingPairs>
    <vt:vector size="8" baseType="variant">
      <vt:variant>
        <vt:lpstr>Korišćeni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Ugrađeni OLE serveri</vt:lpstr>
      </vt:variant>
      <vt:variant>
        <vt:i4>1</vt:i4>
      </vt:variant>
      <vt:variant>
        <vt:lpstr>Naslovi slajdova</vt:lpstr>
      </vt:variant>
      <vt:variant>
        <vt:i4>28</vt:i4>
      </vt:variant>
    </vt:vector>
  </HeadingPairs>
  <TitlesOfParts>
    <vt:vector size="33" baseType="lpstr">
      <vt:lpstr>Arial</vt:lpstr>
      <vt:lpstr>Calibri</vt:lpstr>
      <vt:lpstr>Times New Roman</vt:lpstr>
      <vt:lpstr>Ribbons</vt:lpstr>
      <vt:lpstr>CorelDRAW</vt:lpstr>
      <vt:lpstr>Elektrotehnički fakultet Univerzitet u Beogradu     Globalna iskustva i izazovi u primeni 5G mobilne tehnologije</vt:lpstr>
      <vt:lpstr>5G  Šta smo očekivali pre 10-ak godina ! </vt:lpstr>
      <vt:lpstr>Raskrnica budućnosti (simulacija)</vt:lpstr>
      <vt:lpstr>Raskrnica budućnosti (filmska montaža)</vt:lpstr>
      <vt:lpstr>eZdravlje (eHealth)</vt:lpstr>
      <vt:lpstr>Augmented Reality</vt:lpstr>
      <vt:lpstr>Pametni 5G svet</vt:lpstr>
      <vt:lpstr>Klasični računari – da li će nam baš trebati?</vt:lpstr>
      <vt:lpstr>5G – dokle smo stigli?</vt:lpstr>
      <vt:lpstr>EVROPA - 5G pokrivenost stanovništva</vt:lpstr>
      <vt:lpstr>SVET - 5G kapaciteti</vt:lpstr>
      <vt:lpstr>5G realnost</vt:lpstr>
      <vt:lpstr>Rast potreba korisnika u poslednjih 5 god.</vt:lpstr>
      <vt:lpstr>Eksponencijalni porast saobraćaja  (raspodela po kategorijama)</vt:lpstr>
      <vt:lpstr>5G izazovi</vt:lpstr>
      <vt:lpstr>5G tehnološki izazovi</vt:lpstr>
      <vt:lpstr>5G tehnološki izazovi</vt:lpstr>
      <vt:lpstr>5G marketinški izazovi</vt:lpstr>
      <vt:lpstr>Poređenje prihoda telekom opetratora i digitalnih platformi</vt:lpstr>
      <vt:lpstr>5G marketinški izazovi</vt:lpstr>
      <vt:lpstr>5G ekonomsko-finansijski izazovi</vt:lpstr>
      <vt:lpstr>5G ekonomsko-finansijski izazovi</vt:lpstr>
      <vt:lpstr>5G regulatorni izazovi</vt:lpstr>
      <vt:lpstr>5G ekološki i društveni izazovi</vt:lpstr>
      <vt:lpstr>5G kadrovski izazovi</vt:lpstr>
      <vt:lpstr>5G koridori za autonomna vozila</vt:lpstr>
      <vt:lpstr>Klasični računari – da li će nam baš trebati?</vt:lpstr>
      <vt:lpstr>U novim mrežama i naš život će česti biti                                u rukama telekomunikacionih mreža i sistema  SAMO TREBA MALO DA SAČEKAMO</vt:lpstr>
    </vt:vector>
  </TitlesOfParts>
  <Company>ETF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University of Belgrade Faculty of Electrical Engineering    A New Microcell Prediction Model Based on the Arrangement of the Streets and their Types</dc:title>
  <dc:creator>Neshko</dc:creator>
  <cp:lastModifiedBy>Bojan Zivojinovic</cp:lastModifiedBy>
  <cp:revision>513</cp:revision>
  <dcterms:created xsi:type="dcterms:W3CDTF">2000-05-24T21:43:43Z</dcterms:created>
  <dcterms:modified xsi:type="dcterms:W3CDTF">2024-11-19T10:14:39Z</dcterms:modified>
</cp:coreProperties>
</file>