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4" r:id="rId17"/>
    <p:sldId id="275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73"/>
  </p:normalViewPr>
  <p:slideViewPr>
    <p:cSldViewPr snapToGrid="0">
      <p:cViewPr varScale="1">
        <p:scale>
          <a:sx n="154" d="100"/>
          <a:sy n="154" d="100"/>
        </p:scale>
        <p:origin x="68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2e68a60c14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2e68a60c14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314043610bc_0_1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Google Shape;251;g314043610bc_0_1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314043610bc_0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7" name="Google Shape;257;g314043610bc_0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314043610bc_0_1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" name="Google Shape;264;g314043610bc_0_1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314b9f3379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314b9f3379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314043610bc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0" name="Google Shape;280;g314043610bc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314043610bc_0_1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Google Shape;288;g314043610bc_0_1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315198ca816_1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7" name="Google Shape;317;g315198ca816_1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g315198ca816_1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6" name="Google Shape;326;g315198ca816_1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314043610bc_0_1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2" name="Google Shape;342;g314043610bc_0_1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g314043610bc_0_1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9" name="Google Shape;349;g314043610bc_0_1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314043610bc_0_2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314043610bc_0_2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314043610bc_0_2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314043610bc_0_2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g2f36d548fd3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3" name="Google Shape;363;g2f36d548fd3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g2fd9421eb9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0" name="Google Shape;370;g2fd9421eb9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g2e5ba9196df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3" name="Google Shape;383;g2e5ba9196df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g314043610bc_0_2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0" name="Google Shape;390;g314043610bc_0_2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g314043610bc_0_2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7" name="Google Shape;397;g314043610bc_0_2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g314043610bc_0_2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6" name="Google Shape;406;g314043610bc_0_2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g314043610bc_0_2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5" name="Google Shape;415;g314043610bc_0_2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g314043610bc_0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" name="Google Shape;424;g314043610bc_0_2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2db8adc1a4a_0_3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2db8adc1a4a_0_3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2e5ba9196d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2e5ba9196d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314043610bc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314043610bc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2ca6646914d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2ca6646914d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314043610bc_0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314043610bc_0_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The quality of end-user connections are often expressed in download speeds towards content providers. Instead, the sketches presented here focus on peer-to-peer connections in a country.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The sketches explore the different ways in which end-users are interconnected within the same country: the peer-to-peer fabric. Each sketch represents a snapshot of this fabric at a single given point in time. They try to provide insight into how networks interconnect their users.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/>
              <a:t>These sketches are created with active measurements from the RIPE Atlas measurement platform, datasets from RIPEstat, AS-to-ORG datasets from CAIDA and a dataset from APNIC that estimates the percentage of end-users in each network.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314043610bc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314043610bc_0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314043610bc_0_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Google Shape;241;g314043610bc_0_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 Column text + image" type="title">
  <p:cSld name="TITLE">
    <p:bg>
      <p:bgPr>
        <a:solidFill>
          <a:schemeClr val="lt2"/>
        </a:solidFill>
        <a:effectLst/>
      </p:bgPr>
    </p:bg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8;p2"/>
          <p:cNvSpPr/>
          <p:nvPr/>
        </p:nvSpPr>
        <p:spPr>
          <a:xfrm>
            <a:off x="7825" y="0"/>
            <a:ext cx="9144000" cy="720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9;p2"/>
          <p:cNvSpPr txBox="1">
            <a:spLocks noGrp="1"/>
          </p:cNvSpPr>
          <p:nvPr>
            <p:ph type="title"/>
          </p:nvPr>
        </p:nvSpPr>
        <p:spPr>
          <a:xfrm>
            <a:off x="311700" y="219600"/>
            <a:ext cx="7703700" cy="28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5316A"/>
              </a:buClr>
              <a:buSzPts val="1800"/>
              <a:buFont typeface="Verdana"/>
              <a:buNone/>
              <a:defRPr sz="18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ldNum" idx="12"/>
          </p:nvPr>
        </p:nvSpPr>
        <p:spPr>
          <a:xfrm>
            <a:off x="8326797" y="475114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1047750"/>
            <a:ext cx="5717700" cy="280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26738"/>
              </a:buClr>
              <a:buSzPts val="1600"/>
              <a:buNone/>
              <a:defRPr sz="1600">
                <a:solidFill>
                  <a:srgbClr val="F26738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2" name="Google Shape;12;p2"/>
          <p:cNvSpPr txBox="1"/>
          <p:nvPr/>
        </p:nvSpPr>
        <p:spPr>
          <a:xfrm>
            <a:off x="311700" y="1504950"/>
            <a:ext cx="5393700" cy="132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25316A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3" name="Google Shape;13;p2"/>
          <p:cNvSpPr txBox="1">
            <a:spLocks noGrp="1"/>
          </p:cNvSpPr>
          <p:nvPr>
            <p:ph type="body" idx="2"/>
          </p:nvPr>
        </p:nvSpPr>
        <p:spPr>
          <a:xfrm>
            <a:off x="311700" y="1447800"/>
            <a:ext cx="3326700" cy="3043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 b="0"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 b="0"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79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6pPr>
            <a:lvl7pPr marL="3200400" lvl="6" indent="-279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7pPr>
            <a:lvl8pPr marL="3657600" lvl="7" indent="-279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8pPr>
            <a:lvl9pPr marL="4114800" lvl="8" indent="-279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9pPr>
          </a:lstStyle>
          <a:p>
            <a:endParaRPr/>
          </a:p>
        </p:txBody>
      </p:sp>
      <p:sp>
        <p:nvSpPr>
          <p:cNvPr id="14" name="Google Shape;14;p2"/>
          <p:cNvSpPr>
            <a:spLocks noGrp="1"/>
          </p:cNvSpPr>
          <p:nvPr>
            <p:ph type="pic" idx="3"/>
          </p:nvPr>
        </p:nvSpPr>
        <p:spPr>
          <a:xfrm>
            <a:off x="3943350" y="1447800"/>
            <a:ext cx="4917000" cy="3216000"/>
          </a:xfrm>
          <a:prstGeom prst="rect">
            <a:avLst/>
          </a:prstGeom>
          <a:noFill/>
          <a:ln>
            <a:noFill/>
          </a:ln>
        </p:spPr>
      </p:sp>
      <p:pic>
        <p:nvPicPr>
          <p:cNvPr id="15" name="Google Shape;15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447938" y="146638"/>
            <a:ext cx="426720" cy="42672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" name="Google Shape;16;p2"/>
          <p:cNvGrpSpPr/>
          <p:nvPr/>
        </p:nvGrpSpPr>
        <p:grpSpPr>
          <a:xfrm>
            <a:off x="0" y="4847150"/>
            <a:ext cx="3410100" cy="201600"/>
            <a:chOff x="0" y="4847150"/>
            <a:chExt cx="3410100" cy="201600"/>
          </a:xfrm>
        </p:grpSpPr>
        <p:grpSp>
          <p:nvGrpSpPr>
            <p:cNvPr id="17" name="Google Shape;17;p2"/>
            <p:cNvGrpSpPr/>
            <p:nvPr/>
          </p:nvGrpSpPr>
          <p:grpSpPr>
            <a:xfrm>
              <a:off x="0" y="4847150"/>
              <a:ext cx="3410100" cy="201600"/>
              <a:chOff x="0" y="4847150"/>
              <a:chExt cx="3410100" cy="201600"/>
            </a:xfrm>
          </p:grpSpPr>
          <p:sp>
            <p:nvSpPr>
              <p:cNvPr id="18" name="Google Shape;18;p2"/>
              <p:cNvSpPr/>
              <p:nvPr/>
            </p:nvSpPr>
            <p:spPr>
              <a:xfrm>
                <a:off x="157200" y="4847150"/>
                <a:ext cx="3252900" cy="201600"/>
              </a:xfrm>
              <a:prstGeom prst="rect">
                <a:avLst/>
              </a:prstGeom>
              <a:solidFill>
                <a:srgbClr val="151F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0" y="4847150"/>
                <a:ext cx="157200" cy="201600"/>
              </a:xfrm>
              <a:prstGeom prst="rect">
                <a:avLst/>
              </a:prstGeom>
              <a:solidFill>
                <a:srgbClr val="F267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</p:grpSp>
        <p:sp>
          <p:nvSpPr>
            <p:cNvPr id="20" name="Google Shape;20;p2"/>
            <p:cNvSpPr txBox="1"/>
            <p:nvPr/>
          </p:nvSpPr>
          <p:spPr>
            <a:xfrm>
              <a:off x="332400" y="4880825"/>
              <a:ext cx="2991900" cy="15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GB" sz="800" b="1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Jelena Ćosić | RSNOG| November 2024</a:t>
              </a:r>
              <a:endParaRPr sz="8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sz="8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lt1"/>
        </a:solidFill>
        <a:effectLst/>
      </p:bgPr>
    </p:bg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ark Blue">
  <p:cSld name="BLANK_1">
    <p:bg>
      <p:bgPr>
        <a:solidFill>
          <a:schemeClr val="lt1"/>
        </a:solidFill>
        <a:effectLst/>
      </p:bgPr>
    </p:bg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2"/>
          <p:cNvSpPr txBox="1">
            <a:spLocks noGrp="1"/>
          </p:cNvSpPr>
          <p:nvPr>
            <p:ph type="sldNum" idx="12"/>
          </p:nvPr>
        </p:nvSpPr>
        <p:spPr>
          <a:xfrm>
            <a:off x="8513833" y="475114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137" name="Google Shape;137;p12"/>
          <p:cNvPicPr preferRelativeResize="0"/>
          <p:nvPr/>
        </p:nvPicPr>
        <p:blipFill rotWithShape="1">
          <a:blip r:embed="rId2">
            <a:alphaModFix/>
          </a:blip>
          <a:srcRect t="179" b="169"/>
          <a:stretch/>
        </p:blipFill>
        <p:spPr>
          <a:xfrm>
            <a:off x="-16187" y="0"/>
            <a:ext cx="9176376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ight Blue">
  <p:cSld name="BLANK_1_1">
    <p:bg>
      <p:bgPr>
        <a:solidFill>
          <a:schemeClr val="lt1"/>
        </a:solidFill>
        <a:effectLst/>
      </p:bgPr>
    </p:bg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3"/>
          <p:cNvSpPr txBox="1">
            <a:spLocks noGrp="1"/>
          </p:cNvSpPr>
          <p:nvPr>
            <p:ph type="sldNum" idx="12"/>
          </p:nvPr>
        </p:nvSpPr>
        <p:spPr>
          <a:xfrm>
            <a:off x="8513833" y="475114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40" name="Google Shape;140;p1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41" name="Google Shape;141;p13"/>
          <p:cNvPicPr preferRelativeResize="0"/>
          <p:nvPr/>
        </p:nvPicPr>
        <p:blipFill rotWithShape="1">
          <a:blip r:embed="rId2">
            <a:alphaModFix/>
          </a:blip>
          <a:srcRect t="179" b="169"/>
          <a:stretch/>
        </p:blipFill>
        <p:spPr>
          <a:xfrm>
            <a:off x="-16175" y="0"/>
            <a:ext cx="9176376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 Column text">
  <p:cSld name="TITLE_3">
    <p:bg>
      <p:bgPr>
        <a:solidFill>
          <a:schemeClr val="lt2"/>
        </a:solidFill>
        <a:effectLst/>
      </p:bgPr>
    </p:bg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/>
          <p:nvPr/>
        </p:nvSpPr>
        <p:spPr>
          <a:xfrm>
            <a:off x="7825" y="0"/>
            <a:ext cx="9144000" cy="720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title"/>
          </p:nvPr>
        </p:nvSpPr>
        <p:spPr>
          <a:xfrm>
            <a:off x="311700" y="219600"/>
            <a:ext cx="7703700" cy="28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5316A"/>
              </a:buClr>
              <a:buSzPts val="1800"/>
              <a:buFont typeface="Verdana"/>
              <a:buNone/>
              <a:defRPr sz="18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sldNum" idx="12"/>
          </p:nvPr>
        </p:nvSpPr>
        <p:spPr>
          <a:xfrm>
            <a:off x="8326797" y="475114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subTitle" idx="1"/>
          </p:nvPr>
        </p:nvSpPr>
        <p:spPr>
          <a:xfrm>
            <a:off x="311700" y="1047750"/>
            <a:ext cx="5717700" cy="280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26738"/>
              </a:buClr>
              <a:buSzPts val="1600"/>
              <a:buNone/>
              <a:defRPr sz="1600">
                <a:solidFill>
                  <a:srgbClr val="F26738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6" name="Google Shape;26;p3"/>
          <p:cNvSpPr txBox="1"/>
          <p:nvPr/>
        </p:nvSpPr>
        <p:spPr>
          <a:xfrm>
            <a:off x="311700" y="1504950"/>
            <a:ext cx="5393700" cy="132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25316A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7" name="Google Shape;27;p3"/>
          <p:cNvSpPr txBox="1">
            <a:spLocks noGrp="1"/>
          </p:cNvSpPr>
          <p:nvPr>
            <p:ph type="body" idx="2"/>
          </p:nvPr>
        </p:nvSpPr>
        <p:spPr>
          <a:xfrm>
            <a:off x="311700" y="1447800"/>
            <a:ext cx="8491800" cy="3099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 b="0"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 b="0"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79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6pPr>
            <a:lvl7pPr marL="3200400" lvl="6" indent="-279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  <a:defRPr sz="800"/>
            </a:lvl7pPr>
            <a:lvl8pPr marL="3657600" lvl="7" indent="-279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Char char="○"/>
              <a:defRPr sz="800"/>
            </a:lvl8pPr>
            <a:lvl9pPr marL="4114800" lvl="8" indent="-279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Char char="■"/>
              <a:defRPr sz="800"/>
            </a:lvl9pPr>
          </a:lstStyle>
          <a:p>
            <a:endParaRPr/>
          </a:p>
        </p:txBody>
      </p:sp>
      <p:pic>
        <p:nvPicPr>
          <p:cNvPr id="28" name="Google Shape;28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447938" y="146638"/>
            <a:ext cx="426720" cy="42672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9" name="Google Shape;29;p3"/>
          <p:cNvGrpSpPr/>
          <p:nvPr/>
        </p:nvGrpSpPr>
        <p:grpSpPr>
          <a:xfrm>
            <a:off x="0" y="4847150"/>
            <a:ext cx="3410100" cy="201600"/>
            <a:chOff x="0" y="4847150"/>
            <a:chExt cx="3410100" cy="201600"/>
          </a:xfrm>
        </p:grpSpPr>
        <p:grpSp>
          <p:nvGrpSpPr>
            <p:cNvPr id="30" name="Google Shape;30;p3"/>
            <p:cNvGrpSpPr/>
            <p:nvPr/>
          </p:nvGrpSpPr>
          <p:grpSpPr>
            <a:xfrm>
              <a:off x="0" y="4847150"/>
              <a:ext cx="3410100" cy="201600"/>
              <a:chOff x="0" y="4847150"/>
              <a:chExt cx="3410100" cy="201600"/>
            </a:xfrm>
          </p:grpSpPr>
          <p:sp>
            <p:nvSpPr>
              <p:cNvPr id="31" name="Google Shape;31;p3"/>
              <p:cNvSpPr/>
              <p:nvPr/>
            </p:nvSpPr>
            <p:spPr>
              <a:xfrm>
                <a:off x="157200" y="4847150"/>
                <a:ext cx="3252900" cy="201600"/>
              </a:xfrm>
              <a:prstGeom prst="rect">
                <a:avLst/>
              </a:prstGeom>
              <a:solidFill>
                <a:srgbClr val="151F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32" name="Google Shape;32;p3"/>
              <p:cNvSpPr/>
              <p:nvPr/>
            </p:nvSpPr>
            <p:spPr>
              <a:xfrm>
                <a:off x="0" y="4847150"/>
                <a:ext cx="157200" cy="201600"/>
              </a:xfrm>
              <a:prstGeom prst="rect">
                <a:avLst/>
              </a:prstGeom>
              <a:solidFill>
                <a:srgbClr val="F267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</p:grpSp>
        <p:sp>
          <p:nvSpPr>
            <p:cNvPr id="33" name="Google Shape;33;p3"/>
            <p:cNvSpPr txBox="1"/>
            <p:nvPr/>
          </p:nvSpPr>
          <p:spPr>
            <a:xfrm>
              <a:off x="332400" y="4880825"/>
              <a:ext cx="2991900" cy="15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GB" sz="800" b="1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Jelena Ćosić | RSNOG| November 2024</a:t>
              </a:r>
              <a:endParaRPr sz="8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endParaRPr sz="8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Column text">
  <p:cSld name="TITLE_2">
    <p:bg>
      <p:bgPr>
        <a:solidFill>
          <a:schemeClr val="lt2"/>
        </a:solidFill>
        <a:effectLst/>
      </p:bgPr>
    </p:bg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4"/>
          <p:cNvSpPr/>
          <p:nvPr/>
        </p:nvSpPr>
        <p:spPr>
          <a:xfrm>
            <a:off x="7825" y="0"/>
            <a:ext cx="9144000" cy="720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6" name="Google Shape;36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447938" y="146638"/>
            <a:ext cx="426720" cy="426720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4"/>
          <p:cNvSpPr txBox="1">
            <a:spLocks noGrp="1"/>
          </p:cNvSpPr>
          <p:nvPr>
            <p:ph type="title"/>
          </p:nvPr>
        </p:nvSpPr>
        <p:spPr>
          <a:xfrm>
            <a:off x="311700" y="219600"/>
            <a:ext cx="7703700" cy="28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5316A"/>
              </a:buClr>
              <a:buSzPts val="1800"/>
              <a:buFont typeface="Verdana"/>
              <a:buNone/>
              <a:defRPr sz="18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4"/>
          <p:cNvSpPr txBox="1">
            <a:spLocks noGrp="1"/>
          </p:cNvSpPr>
          <p:nvPr>
            <p:ph type="subTitle" idx="1"/>
          </p:nvPr>
        </p:nvSpPr>
        <p:spPr>
          <a:xfrm>
            <a:off x="311700" y="1504950"/>
            <a:ext cx="2568300" cy="21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26738"/>
              </a:buClr>
              <a:buSzPts val="1100"/>
              <a:buNone/>
              <a:defRPr sz="1100">
                <a:solidFill>
                  <a:srgbClr val="F26738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9" name="Google Shape;39;p4"/>
          <p:cNvSpPr txBox="1">
            <a:spLocks noGrp="1"/>
          </p:cNvSpPr>
          <p:nvPr>
            <p:ph type="title" idx="2"/>
          </p:nvPr>
        </p:nvSpPr>
        <p:spPr>
          <a:xfrm>
            <a:off x="311700" y="972075"/>
            <a:ext cx="7703700" cy="28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5316A"/>
              </a:buClr>
              <a:buSzPts val="1600"/>
              <a:buFont typeface="Verdana"/>
              <a:buNone/>
              <a:defRPr sz="16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0" name="Google Shape;40;p4"/>
          <p:cNvSpPr txBox="1">
            <a:spLocks noGrp="1"/>
          </p:cNvSpPr>
          <p:nvPr>
            <p:ph type="subTitle" idx="3"/>
          </p:nvPr>
        </p:nvSpPr>
        <p:spPr>
          <a:xfrm>
            <a:off x="3301888" y="1504950"/>
            <a:ext cx="2568300" cy="21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26738"/>
              </a:buClr>
              <a:buSzPts val="1100"/>
              <a:buNone/>
              <a:defRPr sz="1100">
                <a:solidFill>
                  <a:srgbClr val="F26738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1" name="Google Shape;41;p4"/>
          <p:cNvSpPr txBox="1">
            <a:spLocks noGrp="1"/>
          </p:cNvSpPr>
          <p:nvPr>
            <p:ph type="body" idx="4"/>
          </p:nvPr>
        </p:nvSpPr>
        <p:spPr>
          <a:xfrm>
            <a:off x="3301888" y="1838850"/>
            <a:ext cx="2568300" cy="2856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 b="0"/>
            </a:lvl1pPr>
            <a:lvl2pPr marL="914400" lvl="1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 b="0"/>
            </a:lvl2pPr>
            <a:lvl3pPr marL="1371600" lvl="2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  <p:sp>
        <p:nvSpPr>
          <p:cNvPr id="42" name="Google Shape;42;p4"/>
          <p:cNvSpPr txBox="1">
            <a:spLocks noGrp="1"/>
          </p:cNvSpPr>
          <p:nvPr>
            <p:ph type="subTitle" idx="5"/>
          </p:nvPr>
        </p:nvSpPr>
        <p:spPr>
          <a:xfrm>
            <a:off x="6292075" y="1504950"/>
            <a:ext cx="2568300" cy="21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26738"/>
              </a:buClr>
              <a:buSzPts val="1100"/>
              <a:buNone/>
              <a:defRPr sz="1100">
                <a:solidFill>
                  <a:srgbClr val="F26738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3" name="Google Shape;43;p4"/>
          <p:cNvSpPr txBox="1">
            <a:spLocks noGrp="1"/>
          </p:cNvSpPr>
          <p:nvPr>
            <p:ph type="body" idx="6"/>
          </p:nvPr>
        </p:nvSpPr>
        <p:spPr>
          <a:xfrm>
            <a:off x="6292075" y="1838850"/>
            <a:ext cx="2568300" cy="28569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 b="0"/>
            </a:lvl1pPr>
            <a:lvl2pPr marL="914400" lvl="1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 b="0"/>
            </a:lvl2pPr>
            <a:lvl3pPr marL="1371600" lvl="2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  <p:sp>
        <p:nvSpPr>
          <p:cNvPr id="44" name="Google Shape;44;p4"/>
          <p:cNvSpPr txBox="1">
            <a:spLocks noGrp="1"/>
          </p:cNvSpPr>
          <p:nvPr>
            <p:ph type="body" idx="7"/>
          </p:nvPr>
        </p:nvSpPr>
        <p:spPr>
          <a:xfrm>
            <a:off x="311725" y="1838850"/>
            <a:ext cx="2568300" cy="25008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 b="0"/>
            </a:lvl1pPr>
            <a:lvl2pPr marL="914400" lvl="1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 b="0"/>
            </a:lvl2pPr>
            <a:lvl3pPr marL="1371600" lvl="2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  <p:grpSp>
        <p:nvGrpSpPr>
          <p:cNvPr id="45" name="Google Shape;45;p4"/>
          <p:cNvGrpSpPr/>
          <p:nvPr/>
        </p:nvGrpSpPr>
        <p:grpSpPr>
          <a:xfrm>
            <a:off x="0" y="4847150"/>
            <a:ext cx="3410100" cy="201600"/>
            <a:chOff x="0" y="4847150"/>
            <a:chExt cx="3410100" cy="201600"/>
          </a:xfrm>
        </p:grpSpPr>
        <p:grpSp>
          <p:nvGrpSpPr>
            <p:cNvPr id="46" name="Google Shape;46;p4"/>
            <p:cNvGrpSpPr/>
            <p:nvPr/>
          </p:nvGrpSpPr>
          <p:grpSpPr>
            <a:xfrm>
              <a:off x="0" y="4847150"/>
              <a:ext cx="3410100" cy="201600"/>
              <a:chOff x="0" y="4847150"/>
              <a:chExt cx="3410100" cy="201600"/>
            </a:xfrm>
          </p:grpSpPr>
          <p:sp>
            <p:nvSpPr>
              <p:cNvPr id="47" name="Google Shape;47;p4"/>
              <p:cNvSpPr/>
              <p:nvPr/>
            </p:nvSpPr>
            <p:spPr>
              <a:xfrm>
                <a:off x="157200" y="4847150"/>
                <a:ext cx="3252900" cy="201600"/>
              </a:xfrm>
              <a:prstGeom prst="rect">
                <a:avLst/>
              </a:prstGeom>
              <a:solidFill>
                <a:srgbClr val="151F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48" name="Google Shape;48;p4"/>
              <p:cNvSpPr/>
              <p:nvPr/>
            </p:nvSpPr>
            <p:spPr>
              <a:xfrm>
                <a:off x="0" y="4847150"/>
                <a:ext cx="157200" cy="201600"/>
              </a:xfrm>
              <a:prstGeom prst="rect">
                <a:avLst/>
              </a:prstGeom>
              <a:solidFill>
                <a:srgbClr val="F267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</p:grpSp>
        <p:sp>
          <p:nvSpPr>
            <p:cNvPr id="49" name="Google Shape;49;p4"/>
            <p:cNvSpPr txBox="1"/>
            <p:nvPr/>
          </p:nvSpPr>
          <p:spPr>
            <a:xfrm>
              <a:off x="332400" y="4880825"/>
              <a:ext cx="2991900" cy="15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GB" sz="800" b="1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Your name here | RIPE NCC | </a:t>
              </a:r>
              <a:r>
                <a:rPr lang="en-GB" sz="800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DD Month 2024</a:t>
              </a:r>
              <a:endParaRPr sz="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</p:grpSp>
      <p:sp>
        <p:nvSpPr>
          <p:cNvPr id="50" name="Google Shape;50;p4"/>
          <p:cNvSpPr txBox="1">
            <a:spLocks noGrp="1"/>
          </p:cNvSpPr>
          <p:nvPr>
            <p:ph type="sldNum" idx="12"/>
          </p:nvPr>
        </p:nvSpPr>
        <p:spPr>
          <a:xfrm>
            <a:off x="8326797" y="475114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Column text + photos">
  <p:cSld name="TITLE_2_1">
    <p:bg>
      <p:bgPr>
        <a:solidFill>
          <a:schemeClr val="lt2"/>
        </a:solidFill>
        <a:effectLst/>
      </p:bgPr>
    </p:bg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5"/>
          <p:cNvSpPr/>
          <p:nvPr/>
        </p:nvSpPr>
        <p:spPr>
          <a:xfrm>
            <a:off x="7825" y="0"/>
            <a:ext cx="9144000" cy="720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3" name="Google Shape;53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447938" y="146638"/>
            <a:ext cx="426720" cy="426720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5"/>
          <p:cNvSpPr txBox="1">
            <a:spLocks noGrp="1"/>
          </p:cNvSpPr>
          <p:nvPr>
            <p:ph type="title"/>
          </p:nvPr>
        </p:nvSpPr>
        <p:spPr>
          <a:xfrm>
            <a:off x="311700" y="219600"/>
            <a:ext cx="7703700" cy="28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5316A"/>
              </a:buClr>
              <a:buSzPts val="1800"/>
              <a:buFont typeface="Verdana"/>
              <a:buNone/>
              <a:defRPr sz="18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5" name="Google Shape;55;p5"/>
          <p:cNvSpPr txBox="1">
            <a:spLocks noGrp="1"/>
          </p:cNvSpPr>
          <p:nvPr>
            <p:ph type="subTitle" idx="1"/>
          </p:nvPr>
        </p:nvSpPr>
        <p:spPr>
          <a:xfrm>
            <a:off x="311700" y="2809875"/>
            <a:ext cx="2568300" cy="21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26738"/>
              </a:buClr>
              <a:buSzPts val="1100"/>
              <a:buNone/>
              <a:defRPr sz="1100">
                <a:solidFill>
                  <a:srgbClr val="F26738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6" name="Google Shape;56;p5"/>
          <p:cNvSpPr txBox="1">
            <a:spLocks noGrp="1"/>
          </p:cNvSpPr>
          <p:nvPr>
            <p:ph type="body" idx="2"/>
          </p:nvPr>
        </p:nvSpPr>
        <p:spPr>
          <a:xfrm>
            <a:off x="311700" y="3143775"/>
            <a:ext cx="2568300" cy="1428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 b="0"/>
            </a:lvl1pPr>
            <a:lvl2pPr marL="914400" lvl="1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 b="0"/>
            </a:lvl2pPr>
            <a:lvl3pPr marL="1371600" lvl="2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  <p:sp>
        <p:nvSpPr>
          <p:cNvPr id="57" name="Google Shape;57;p5"/>
          <p:cNvSpPr txBox="1">
            <a:spLocks noGrp="1"/>
          </p:cNvSpPr>
          <p:nvPr>
            <p:ph type="subTitle" idx="3"/>
          </p:nvPr>
        </p:nvSpPr>
        <p:spPr>
          <a:xfrm>
            <a:off x="3301888" y="2809875"/>
            <a:ext cx="2568300" cy="21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26738"/>
              </a:buClr>
              <a:buSzPts val="1100"/>
              <a:buNone/>
              <a:defRPr sz="1100">
                <a:solidFill>
                  <a:srgbClr val="F26738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58" name="Google Shape;58;p5"/>
          <p:cNvSpPr txBox="1">
            <a:spLocks noGrp="1"/>
          </p:cNvSpPr>
          <p:nvPr>
            <p:ph type="body" idx="4"/>
          </p:nvPr>
        </p:nvSpPr>
        <p:spPr>
          <a:xfrm>
            <a:off x="3301900" y="3143775"/>
            <a:ext cx="2568300" cy="1428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 b="0"/>
            </a:lvl1pPr>
            <a:lvl2pPr marL="914400" lvl="1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 b="0"/>
            </a:lvl2pPr>
            <a:lvl3pPr marL="1371600" lvl="2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  <p:sp>
        <p:nvSpPr>
          <p:cNvPr id="59" name="Google Shape;59;p5"/>
          <p:cNvSpPr txBox="1">
            <a:spLocks noGrp="1"/>
          </p:cNvSpPr>
          <p:nvPr>
            <p:ph type="subTitle" idx="5"/>
          </p:nvPr>
        </p:nvSpPr>
        <p:spPr>
          <a:xfrm>
            <a:off x="6292075" y="2809875"/>
            <a:ext cx="2568300" cy="21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26738"/>
              </a:buClr>
              <a:buSzPts val="1100"/>
              <a:buNone/>
              <a:defRPr sz="1100">
                <a:solidFill>
                  <a:srgbClr val="F26738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60" name="Google Shape;60;p5"/>
          <p:cNvSpPr txBox="1">
            <a:spLocks noGrp="1"/>
          </p:cNvSpPr>
          <p:nvPr>
            <p:ph type="body" idx="6"/>
          </p:nvPr>
        </p:nvSpPr>
        <p:spPr>
          <a:xfrm>
            <a:off x="6292100" y="3143775"/>
            <a:ext cx="2568300" cy="1428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 b="0"/>
            </a:lvl1pPr>
            <a:lvl2pPr marL="914400" lvl="1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 b="0"/>
            </a:lvl2pPr>
            <a:lvl3pPr marL="1371600" lvl="2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  <p:sp>
        <p:nvSpPr>
          <p:cNvPr id="61" name="Google Shape;61;p5"/>
          <p:cNvSpPr>
            <a:spLocks noGrp="1"/>
          </p:cNvSpPr>
          <p:nvPr>
            <p:ph type="pic" idx="7"/>
          </p:nvPr>
        </p:nvSpPr>
        <p:spPr>
          <a:xfrm>
            <a:off x="342900" y="972075"/>
            <a:ext cx="2537100" cy="1666500"/>
          </a:xfrm>
          <a:prstGeom prst="rect">
            <a:avLst/>
          </a:prstGeom>
          <a:noFill/>
          <a:ln>
            <a:noFill/>
          </a:ln>
        </p:spPr>
      </p:sp>
      <p:sp>
        <p:nvSpPr>
          <p:cNvPr id="62" name="Google Shape;62;p5"/>
          <p:cNvSpPr>
            <a:spLocks noGrp="1"/>
          </p:cNvSpPr>
          <p:nvPr>
            <p:ph type="pic" idx="8"/>
          </p:nvPr>
        </p:nvSpPr>
        <p:spPr>
          <a:xfrm>
            <a:off x="3303450" y="972075"/>
            <a:ext cx="2537100" cy="1666500"/>
          </a:xfrm>
          <a:prstGeom prst="rect">
            <a:avLst/>
          </a:prstGeom>
          <a:noFill/>
          <a:ln>
            <a:noFill/>
          </a:ln>
        </p:spPr>
      </p:sp>
      <p:sp>
        <p:nvSpPr>
          <p:cNvPr id="63" name="Google Shape;63;p5"/>
          <p:cNvSpPr>
            <a:spLocks noGrp="1"/>
          </p:cNvSpPr>
          <p:nvPr>
            <p:ph type="pic" idx="9"/>
          </p:nvPr>
        </p:nvSpPr>
        <p:spPr>
          <a:xfrm>
            <a:off x="6264000" y="972075"/>
            <a:ext cx="2537100" cy="1666500"/>
          </a:xfrm>
          <a:prstGeom prst="rect">
            <a:avLst/>
          </a:prstGeom>
          <a:noFill/>
          <a:ln>
            <a:noFill/>
          </a:ln>
        </p:spPr>
      </p:sp>
      <p:grpSp>
        <p:nvGrpSpPr>
          <p:cNvPr id="64" name="Google Shape;64;p5"/>
          <p:cNvGrpSpPr/>
          <p:nvPr/>
        </p:nvGrpSpPr>
        <p:grpSpPr>
          <a:xfrm>
            <a:off x="0" y="4847150"/>
            <a:ext cx="3410100" cy="201600"/>
            <a:chOff x="0" y="4847150"/>
            <a:chExt cx="3410100" cy="201600"/>
          </a:xfrm>
        </p:grpSpPr>
        <p:grpSp>
          <p:nvGrpSpPr>
            <p:cNvPr id="65" name="Google Shape;65;p5"/>
            <p:cNvGrpSpPr/>
            <p:nvPr/>
          </p:nvGrpSpPr>
          <p:grpSpPr>
            <a:xfrm>
              <a:off x="0" y="4847150"/>
              <a:ext cx="3410100" cy="201600"/>
              <a:chOff x="0" y="4847150"/>
              <a:chExt cx="3410100" cy="201600"/>
            </a:xfrm>
          </p:grpSpPr>
          <p:sp>
            <p:nvSpPr>
              <p:cNvPr id="66" name="Google Shape;66;p5"/>
              <p:cNvSpPr/>
              <p:nvPr/>
            </p:nvSpPr>
            <p:spPr>
              <a:xfrm>
                <a:off x="157200" y="4847150"/>
                <a:ext cx="3252900" cy="201600"/>
              </a:xfrm>
              <a:prstGeom prst="rect">
                <a:avLst/>
              </a:prstGeom>
              <a:solidFill>
                <a:srgbClr val="151F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67" name="Google Shape;67;p5"/>
              <p:cNvSpPr/>
              <p:nvPr/>
            </p:nvSpPr>
            <p:spPr>
              <a:xfrm>
                <a:off x="0" y="4847150"/>
                <a:ext cx="157200" cy="201600"/>
              </a:xfrm>
              <a:prstGeom prst="rect">
                <a:avLst/>
              </a:prstGeom>
              <a:solidFill>
                <a:srgbClr val="F267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</p:grpSp>
        <p:sp>
          <p:nvSpPr>
            <p:cNvPr id="68" name="Google Shape;68;p5"/>
            <p:cNvSpPr txBox="1"/>
            <p:nvPr/>
          </p:nvSpPr>
          <p:spPr>
            <a:xfrm>
              <a:off x="332400" y="4880825"/>
              <a:ext cx="2991900" cy="15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GB" sz="800" b="1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Your name here | RIPE NCC | </a:t>
              </a:r>
              <a:r>
                <a:rPr lang="en-GB" sz="800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DD Month 2024</a:t>
              </a:r>
              <a:endParaRPr sz="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</p:grpSp>
      <p:sp>
        <p:nvSpPr>
          <p:cNvPr id="69" name="Google Shape;69;p5"/>
          <p:cNvSpPr txBox="1">
            <a:spLocks noGrp="1"/>
          </p:cNvSpPr>
          <p:nvPr>
            <p:ph type="sldNum" idx="12"/>
          </p:nvPr>
        </p:nvSpPr>
        <p:spPr>
          <a:xfrm>
            <a:off x="8326797" y="475114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am Page - 5 Column text &amp; photos">
  <p:cSld name="TITLE_2_1_1">
    <p:bg>
      <p:bgPr>
        <a:solidFill>
          <a:schemeClr val="lt2"/>
        </a:solidFill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6"/>
          <p:cNvSpPr txBox="1">
            <a:spLocks noGrp="1"/>
          </p:cNvSpPr>
          <p:nvPr>
            <p:ph type="body" idx="1"/>
          </p:nvPr>
        </p:nvSpPr>
        <p:spPr>
          <a:xfrm>
            <a:off x="6997100" y="2280075"/>
            <a:ext cx="1471800" cy="15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 b="0"/>
            </a:lvl2pPr>
            <a:lvl3pPr marL="1371600" lvl="2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  <p:sp>
        <p:nvSpPr>
          <p:cNvPr id="72" name="Google Shape;72;p6"/>
          <p:cNvSpPr txBox="1">
            <a:spLocks noGrp="1"/>
          </p:cNvSpPr>
          <p:nvPr>
            <p:ph type="body" idx="2"/>
          </p:nvPr>
        </p:nvSpPr>
        <p:spPr>
          <a:xfrm>
            <a:off x="6997100" y="2485861"/>
            <a:ext cx="1471800" cy="15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 b="0"/>
            </a:lvl1pPr>
            <a:lvl2pPr marL="914400" lvl="1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 b="0"/>
            </a:lvl2pPr>
            <a:lvl3pPr marL="1371600" lvl="2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  <p:sp>
        <p:nvSpPr>
          <p:cNvPr id="73" name="Google Shape;73;p6"/>
          <p:cNvSpPr>
            <a:spLocks noGrp="1"/>
          </p:cNvSpPr>
          <p:nvPr>
            <p:ph type="pic" idx="3"/>
          </p:nvPr>
        </p:nvSpPr>
        <p:spPr>
          <a:xfrm>
            <a:off x="7155200" y="972075"/>
            <a:ext cx="1155600" cy="1155600"/>
          </a:xfrm>
          <a:prstGeom prst="ellipse">
            <a:avLst/>
          </a:prstGeom>
          <a:noFill/>
          <a:ln>
            <a:noFill/>
          </a:ln>
        </p:spPr>
      </p:sp>
      <p:sp>
        <p:nvSpPr>
          <p:cNvPr id="74" name="Google Shape;74;p6"/>
          <p:cNvSpPr>
            <a:spLocks noGrp="1"/>
          </p:cNvSpPr>
          <p:nvPr>
            <p:ph type="pic" idx="4"/>
          </p:nvPr>
        </p:nvSpPr>
        <p:spPr>
          <a:xfrm>
            <a:off x="7155200" y="2982450"/>
            <a:ext cx="1155600" cy="1155600"/>
          </a:xfrm>
          <a:prstGeom prst="ellipse">
            <a:avLst/>
          </a:prstGeom>
          <a:noFill/>
          <a:ln>
            <a:noFill/>
          </a:ln>
        </p:spPr>
      </p:sp>
      <p:sp>
        <p:nvSpPr>
          <p:cNvPr id="75" name="Google Shape;75;p6"/>
          <p:cNvSpPr txBox="1">
            <a:spLocks noGrp="1"/>
          </p:cNvSpPr>
          <p:nvPr>
            <p:ph type="body" idx="5"/>
          </p:nvPr>
        </p:nvSpPr>
        <p:spPr>
          <a:xfrm>
            <a:off x="6997100" y="4290450"/>
            <a:ext cx="1471800" cy="15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 b="0"/>
            </a:lvl2pPr>
            <a:lvl3pPr marL="1371600" lvl="2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  <p:sp>
        <p:nvSpPr>
          <p:cNvPr id="76" name="Google Shape;76;p6"/>
          <p:cNvSpPr txBox="1">
            <a:spLocks noGrp="1"/>
          </p:cNvSpPr>
          <p:nvPr>
            <p:ph type="body" idx="6"/>
          </p:nvPr>
        </p:nvSpPr>
        <p:spPr>
          <a:xfrm>
            <a:off x="6997100" y="4496236"/>
            <a:ext cx="1471800" cy="15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 b="0"/>
            </a:lvl1pPr>
            <a:lvl2pPr marL="914400" lvl="1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 b="0"/>
            </a:lvl2pPr>
            <a:lvl3pPr marL="1371600" lvl="2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  <p:sp>
        <p:nvSpPr>
          <p:cNvPr id="77" name="Google Shape;77;p6"/>
          <p:cNvSpPr/>
          <p:nvPr/>
        </p:nvSpPr>
        <p:spPr>
          <a:xfrm>
            <a:off x="7825" y="0"/>
            <a:ext cx="9144000" cy="720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8" name="Google Shape;78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447938" y="146638"/>
            <a:ext cx="426720" cy="426720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6"/>
          <p:cNvSpPr txBox="1">
            <a:spLocks noGrp="1"/>
          </p:cNvSpPr>
          <p:nvPr>
            <p:ph type="title"/>
          </p:nvPr>
        </p:nvSpPr>
        <p:spPr>
          <a:xfrm>
            <a:off x="311700" y="219600"/>
            <a:ext cx="7703700" cy="28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5316A"/>
              </a:buClr>
              <a:buSzPts val="1800"/>
              <a:buFont typeface="Verdana"/>
              <a:buNone/>
              <a:defRPr sz="18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80" name="Google Shape;80;p6"/>
          <p:cNvSpPr>
            <a:spLocks noGrp="1"/>
          </p:cNvSpPr>
          <p:nvPr>
            <p:ph type="pic" idx="7"/>
          </p:nvPr>
        </p:nvSpPr>
        <p:spPr>
          <a:xfrm>
            <a:off x="469800" y="972075"/>
            <a:ext cx="1155600" cy="1155600"/>
          </a:xfrm>
          <a:prstGeom prst="ellipse">
            <a:avLst/>
          </a:prstGeom>
          <a:noFill/>
          <a:ln>
            <a:noFill/>
          </a:ln>
        </p:spPr>
      </p:sp>
      <p:sp>
        <p:nvSpPr>
          <p:cNvPr id="81" name="Google Shape;81;p6"/>
          <p:cNvSpPr txBox="1">
            <a:spLocks noGrp="1"/>
          </p:cNvSpPr>
          <p:nvPr>
            <p:ph type="body" idx="8"/>
          </p:nvPr>
        </p:nvSpPr>
        <p:spPr>
          <a:xfrm>
            <a:off x="311700" y="2280075"/>
            <a:ext cx="1471800" cy="15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 b="0"/>
            </a:lvl2pPr>
            <a:lvl3pPr marL="1371600" lvl="2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  <p:sp>
        <p:nvSpPr>
          <p:cNvPr id="82" name="Google Shape;82;p6"/>
          <p:cNvSpPr txBox="1">
            <a:spLocks noGrp="1"/>
          </p:cNvSpPr>
          <p:nvPr>
            <p:ph type="body" idx="9"/>
          </p:nvPr>
        </p:nvSpPr>
        <p:spPr>
          <a:xfrm>
            <a:off x="311700" y="2485861"/>
            <a:ext cx="1471800" cy="15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 b="0"/>
            </a:lvl1pPr>
            <a:lvl2pPr marL="914400" lvl="1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 b="0"/>
            </a:lvl2pPr>
            <a:lvl3pPr marL="1371600" lvl="2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  <p:sp>
        <p:nvSpPr>
          <p:cNvPr id="83" name="Google Shape;83;p6"/>
          <p:cNvSpPr>
            <a:spLocks noGrp="1"/>
          </p:cNvSpPr>
          <p:nvPr>
            <p:ph type="pic" idx="13"/>
          </p:nvPr>
        </p:nvSpPr>
        <p:spPr>
          <a:xfrm>
            <a:off x="2134100" y="972075"/>
            <a:ext cx="1155600" cy="1155600"/>
          </a:xfrm>
          <a:prstGeom prst="ellipse">
            <a:avLst/>
          </a:prstGeom>
          <a:noFill/>
          <a:ln>
            <a:noFill/>
          </a:ln>
        </p:spPr>
      </p:sp>
      <p:sp>
        <p:nvSpPr>
          <p:cNvPr id="84" name="Google Shape;84;p6"/>
          <p:cNvSpPr txBox="1">
            <a:spLocks noGrp="1"/>
          </p:cNvSpPr>
          <p:nvPr>
            <p:ph type="body" idx="14"/>
          </p:nvPr>
        </p:nvSpPr>
        <p:spPr>
          <a:xfrm>
            <a:off x="1976000" y="2280075"/>
            <a:ext cx="1471800" cy="15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 b="0"/>
            </a:lvl2pPr>
            <a:lvl3pPr marL="1371600" lvl="2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  <p:sp>
        <p:nvSpPr>
          <p:cNvPr id="85" name="Google Shape;85;p6"/>
          <p:cNvSpPr txBox="1">
            <a:spLocks noGrp="1"/>
          </p:cNvSpPr>
          <p:nvPr>
            <p:ph type="body" idx="15"/>
          </p:nvPr>
        </p:nvSpPr>
        <p:spPr>
          <a:xfrm>
            <a:off x="1976000" y="2485861"/>
            <a:ext cx="1471800" cy="15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 b="0"/>
            </a:lvl1pPr>
            <a:lvl2pPr marL="914400" lvl="1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 b="0"/>
            </a:lvl2pPr>
            <a:lvl3pPr marL="1371600" lvl="2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  <p:sp>
        <p:nvSpPr>
          <p:cNvPr id="86" name="Google Shape;86;p6"/>
          <p:cNvSpPr>
            <a:spLocks noGrp="1"/>
          </p:cNvSpPr>
          <p:nvPr>
            <p:ph type="pic" idx="16"/>
          </p:nvPr>
        </p:nvSpPr>
        <p:spPr>
          <a:xfrm>
            <a:off x="3807800" y="972075"/>
            <a:ext cx="1155600" cy="1155600"/>
          </a:xfrm>
          <a:prstGeom prst="ellipse">
            <a:avLst/>
          </a:prstGeom>
          <a:noFill/>
          <a:ln>
            <a:noFill/>
          </a:ln>
        </p:spPr>
      </p:sp>
      <p:sp>
        <p:nvSpPr>
          <p:cNvPr id="87" name="Google Shape;87;p6"/>
          <p:cNvSpPr txBox="1">
            <a:spLocks noGrp="1"/>
          </p:cNvSpPr>
          <p:nvPr>
            <p:ph type="body" idx="17"/>
          </p:nvPr>
        </p:nvSpPr>
        <p:spPr>
          <a:xfrm>
            <a:off x="3649700" y="2280075"/>
            <a:ext cx="1471800" cy="15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 b="0"/>
            </a:lvl2pPr>
            <a:lvl3pPr marL="1371600" lvl="2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  <p:sp>
        <p:nvSpPr>
          <p:cNvPr id="88" name="Google Shape;88;p6"/>
          <p:cNvSpPr txBox="1">
            <a:spLocks noGrp="1"/>
          </p:cNvSpPr>
          <p:nvPr>
            <p:ph type="body" idx="18"/>
          </p:nvPr>
        </p:nvSpPr>
        <p:spPr>
          <a:xfrm>
            <a:off x="3649700" y="2485861"/>
            <a:ext cx="1471800" cy="15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 b="0"/>
            </a:lvl1pPr>
            <a:lvl2pPr marL="914400" lvl="1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 b="0"/>
            </a:lvl2pPr>
            <a:lvl3pPr marL="1371600" lvl="2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  <p:sp>
        <p:nvSpPr>
          <p:cNvPr id="89" name="Google Shape;89;p6"/>
          <p:cNvSpPr>
            <a:spLocks noGrp="1"/>
          </p:cNvSpPr>
          <p:nvPr>
            <p:ph type="pic" idx="19"/>
          </p:nvPr>
        </p:nvSpPr>
        <p:spPr>
          <a:xfrm>
            <a:off x="5481500" y="972075"/>
            <a:ext cx="1155600" cy="1155600"/>
          </a:xfrm>
          <a:prstGeom prst="ellipse">
            <a:avLst/>
          </a:prstGeom>
          <a:noFill/>
          <a:ln>
            <a:noFill/>
          </a:ln>
        </p:spPr>
      </p:sp>
      <p:sp>
        <p:nvSpPr>
          <p:cNvPr id="90" name="Google Shape;90;p6"/>
          <p:cNvSpPr txBox="1">
            <a:spLocks noGrp="1"/>
          </p:cNvSpPr>
          <p:nvPr>
            <p:ph type="body" idx="20"/>
          </p:nvPr>
        </p:nvSpPr>
        <p:spPr>
          <a:xfrm>
            <a:off x="5323400" y="2280075"/>
            <a:ext cx="1471800" cy="15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 b="0"/>
            </a:lvl2pPr>
            <a:lvl3pPr marL="1371600" lvl="2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  <p:sp>
        <p:nvSpPr>
          <p:cNvPr id="91" name="Google Shape;91;p6"/>
          <p:cNvSpPr txBox="1">
            <a:spLocks noGrp="1"/>
          </p:cNvSpPr>
          <p:nvPr>
            <p:ph type="body" idx="21"/>
          </p:nvPr>
        </p:nvSpPr>
        <p:spPr>
          <a:xfrm>
            <a:off x="5323400" y="2485861"/>
            <a:ext cx="1471800" cy="15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 b="0"/>
            </a:lvl1pPr>
            <a:lvl2pPr marL="914400" lvl="1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 b="0"/>
            </a:lvl2pPr>
            <a:lvl3pPr marL="1371600" lvl="2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  <p:sp>
        <p:nvSpPr>
          <p:cNvPr id="92" name="Google Shape;92;p6"/>
          <p:cNvSpPr>
            <a:spLocks noGrp="1"/>
          </p:cNvSpPr>
          <p:nvPr>
            <p:ph type="pic" idx="22"/>
          </p:nvPr>
        </p:nvSpPr>
        <p:spPr>
          <a:xfrm>
            <a:off x="469800" y="2982450"/>
            <a:ext cx="1155600" cy="1155600"/>
          </a:xfrm>
          <a:prstGeom prst="ellipse">
            <a:avLst/>
          </a:prstGeom>
          <a:noFill/>
          <a:ln>
            <a:noFill/>
          </a:ln>
        </p:spPr>
      </p:sp>
      <p:sp>
        <p:nvSpPr>
          <p:cNvPr id="93" name="Google Shape;93;p6"/>
          <p:cNvSpPr txBox="1">
            <a:spLocks noGrp="1"/>
          </p:cNvSpPr>
          <p:nvPr>
            <p:ph type="body" idx="23"/>
          </p:nvPr>
        </p:nvSpPr>
        <p:spPr>
          <a:xfrm>
            <a:off x="311700" y="4290450"/>
            <a:ext cx="1471800" cy="15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 b="0"/>
            </a:lvl2pPr>
            <a:lvl3pPr marL="1371600" lvl="2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  <p:sp>
        <p:nvSpPr>
          <p:cNvPr id="94" name="Google Shape;94;p6"/>
          <p:cNvSpPr txBox="1">
            <a:spLocks noGrp="1"/>
          </p:cNvSpPr>
          <p:nvPr>
            <p:ph type="body" idx="24"/>
          </p:nvPr>
        </p:nvSpPr>
        <p:spPr>
          <a:xfrm>
            <a:off x="311700" y="4496236"/>
            <a:ext cx="1471800" cy="15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 b="0"/>
            </a:lvl1pPr>
            <a:lvl2pPr marL="914400" lvl="1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 b="0"/>
            </a:lvl2pPr>
            <a:lvl3pPr marL="1371600" lvl="2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  <p:sp>
        <p:nvSpPr>
          <p:cNvPr id="95" name="Google Shape;95;p6"/>
          <p:cNvSpPr>
            <a:spLocks noGrp="1"/>
          </p:cNvSpPr>
          <p:nvPr>
            <p:ph type="pic" idx="25"/>
          </p:nvPr>
        </p:nvSpPr>
        <p:spPr>
          <a:xfrm>
            <a:off x="2134100" y="2982450"/>
            <a:ext cx="1155600" cy="1155600"/>
          </a:xfrm>
          <a:prstGeom prst="ellipse">
            <a:avLst/>
          </a:prstGeom>
          <a:noFill/>
          <a:ln>
            <a:noFill/>
          </a:ln>
        </p:spPr>
      </p:sp>
      <p:sp>
        <p:nvSpPr>
          <p:cNvPr id="96" name="Google Shape;96;p6"/>
          <p:cNvSpPr txBox="1">
            <a:spLocks noGrp="1"/>
          </p:cNvSpPr>
          <p:nvPr>
            <p:ph type="body" idx="26"/>
          </p:nvPr>
        </p:nvSpPr>
        <p:spPr>
          <a:xfrm>
            <a:off x="1976000" y="4290450"/>
            <a:ext cx="1471800" cy="15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 b="0"/>
            </a:lvl2pPr>
            <a:lvl3pPr marL="1371600" lvl="2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  <p:sp>
        <p:nvSpPr>
          <p:cNvPr id="97" name="Google Shape;97;p6"/>
          <p:cNvSpPr txBox="1">
            <a:spLocks noGrp="1"/>
          </p:cNvSpPr>
          <p:nvPr>
            <p:ph type="body" idx="27"/>
          </p:nvPr>
        </p:nvSpPr>
        <p:spPr>
          <a:xfrm>
            <a:off x="1976000" y="4496236"/>
            <a:ext cx="1471800" cy="15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 b="0"/>
            </a:lvl1pPr>
            <a:lvl2pPr marL="914400" lvl="1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 b="0"/>
            </a:lvl2pPr>
            <a:lvl3pPr marL="1371600" lvl="2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  <p:sp>
        <p:nvSpPr>
          <p:cNvPr id="98" name="Google Shape;98;p6"/>
          <p:cNvSpPr>
            <a:spLocks noGrp="1"/>
          </p:cNvSpPr>
          <p:nvPr>
            <p:ph type="pic" idx="28"/>
          </p:nvPr>
        </p:nvSpPr>
        <p:spPr>
          <a:xfrm>
            <a:off x="3807800" y="2982450"/>
            <a:ext cx="1155600" cy="1155600"/>
          </a:xfrm>
          <a:prstGeom prst="ellipse">
            <a:avLst/>
          </a:prstGeom>
          <a:noFill/>
          <a:ln>
            <a:noFill/>
          </a:ln>
        </p:spPr>
      </p:sp>
      <p:sp>
        <p:nvSpPr>
          <p:cNvPr id="99" name="Google Shape;99;p6"/>
          <p:cNvSpPr txBox="1">
            <a:spLocks noGrp="1"/>
          </p:cNvSpPr>
          <p:nvPr>
            <p:ph type="body" idx="29"/>
          </p:nvPr>
        </p:nvSpPr>
        <p:spPr>
          <a:xfrm>
            <a:off x="3649700" y="4290450"/>
            <a:ext cx="1471800" cy="15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 b="0"/>
            </a:lvl2pPr>
            <a:lvl3pPr marL="1371600" lvl="2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  <p:sp>
        <p:nvSpPr>
          <p:cNvPr id="100" name="Google Shape;100;p6"/>
          <p:cNvSpPr txBox="1">
            <a:spLocks noGrp="1"/>
          </p:cNvSpPr>
          <p:nvPr>
            <p:ph type="body" idx="30"/>
          </p:nvPr>
        </p:nvSpPr>
        <p:spPr>
          <a:xfrm>
            <a:off x="3649700" y="4496236"/>
            <a:ext cx="1471800" cy="15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 b="0"/>
            </a:lvl1pPr>
            <a:lvl2pPr marL="914400" lvl="1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 b="0"/>
            </a:lvl2pPr>
            <a:lvl3pPr marL="1371600" lvl="2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  <p:sp>
        <p:nvSpPr>
          <p:cNvPr id="101" name="Google Shape;101;p6"/>
          <p:cNvSpPr>
            <a:spLocks noGrp="1"/>
          </p:cNvSpPr>
          <p:nvPr>
            <p:ph type="pic" idx="31"/>
          </p:nvPr>
        </p:nvSpPr>
        <p:spPr>
          <a:xfrm>
            <a:off x="5481500" y="2982450"/>
            <a:ext cx="1155600" cy="11556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02" name="Google Shape;102;p6"/>
          <p:cNvSpPr txBox="1">
            <a:spLocks noGrp="1"/>
          </p:cNvSpPr>
          <p:nvPr>
            <p:ph type="body" idx="32"/>
          </p:nvPr>
        </p:nvSpPr>
        <p:spPr>
          <a:xfrm>
            <a:off x="5323400" y="4290450"/>
            <a:ext cx="1471800" cy="15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 b="0"/>
            </a:lvl2pPr>
            <a:lvl3pPr marL="1371600" lvl="2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  <p:sp>
        <p:nvSpPr>
          <p:cNvPr id="103" name="Google Shape;103;p6"/>
          <p:cNvSpPr txBox="1">
            <a:spLocks noGrp="1"/>
          </p:cNvSpPr>
          <p:nvPr>
            <p:ph type="body" idx="33"/>
          </p:nvPr>
        </p:nvSpPr>
        <p:spPr>
          <a:xfrm>
            <a:off x="5323400" y="4496236"/>
            <a:ext cx="1471800" cy="15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 b="0"/>
            </a:lvl1pPr>
            <a:lvl2pPr marL="914400" lvl="1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 b="0"/>
            </a:lvl2pPr>
            <a:lvl3pPr marL="1371600" lvl="2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  <p:grpSp>
        <p:nvGrpSpPr>
          <p:cNvPr id="104" name="Google Shape;104;p6"/>
          <p:cNvGrpSpPr/>
          <p:nvPr/>
        </p:nvGrpSpPr>
        <p:grpSpPr>
          <a:xfrm>
            <a:off x="0" y="4847150"/>
            <a:ext cx="3410100" cy="201600"/>
            <a:chOff x="0" y="4847150"/>
            <a:chExt cx="3410100" cy="201600"/>
          </a:xfrm>
        </p:grpSpPr>
        <p:grpSp>
          <p:nvGrpSpPr>
            <p:cNvPr id="105" name="Google Shape;105;p6"/>
            <p:cNvGrpSpPr/>
            <p:nvPr/>
          </p:nvGrpSpPr>
          <p:grpSpPr>
            <a:xfrm>
              <a:off x="0" y="4847150"/>
              <a:ext cx="3410100" cy="201600"/>
              <a:chOff x="0" y="4847150"/>
              <a:chExt cx="3410100" cy="201600"/>
            </a:xfrm>
          </p:grpSpPr>
          <p:sp>
            <p:nvSpPr>
              <p:cNvPr id="106" name="Google Shape;106;p6"/>
              <p:cNvSpPr/>
              <p:nvPr/>
            </p:nvSpPr>
            <p:spPr>
              <a:xfrm>
                <a:off x="157200" y="4847150"/>
                <a:ext cx="3252900" cy="201600"/>
              </a:xfrm>
              <a:prstGeom prst="rect">
                <a:avLst/>
              </a:prstGeom>
              <a:solidFill>
                <a:srgbClr val="151F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107" name="Google Shape;107;p6"/>
              <p:cNvSpPr/>
              <p:nvPr/>
            </p:nvSpPr>
            <p:spPr>
              <a:xfrm>
                <a:off x="0" y="4847150"/>
                <a:ext cx="157200" cy="201600"/>
              </a:xfrm>
              <a:prstGeom prst="rect">
                <a:avLst/>
              </a:prstGeom>
              <a:solidFill>
                <a:srgbClr val="F267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</p:grpSp>
        <p:sp>
          <p:nvSpPr>
            <p:cNvPr id="108" name="Google Shape;108;p6"/>
            <p:cNvSpPr txBox="1"/>
            <p:nvPr/>
          </p:nvSpPr>
          <p:spPr>
            <a:xfrm>
              <a:off x="332400" y="4880825"/>
              <a:ext cx="2991900" cy="15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GB" sz="800" b="1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Your name here | RIPE NCC | </a:t>
              </a:r>
              <a:r>
                <a:rPr lang="en-GB" sz="800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DD Month 2024</a:t>
              </a:r>
              <a:endParaRPr sz="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</p:grpSp>
      <p:sp>
        <p:nvSpPr>
          <p:cNvPr id="109" name="Google Shape;109;p6"/>
          <p:cNvSpPr txBox="1">
            <a:spLocks noGrp="1"/>
          </p:cNvSpPr>
          <p:nvPr>
            <p:ph type="sldNum" idx="12"/>
          </p:nvPr>
        </p:nvSpPr>
        <p:spPr>
          <a:xfrm>
            <a:off x="8326797" y="475114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ofile Page - 1 Column text + 1 photo">
  <p:cSld name="TITLE_2_1_1_1">
    <p:bg>
      <p:bgPr>
        <a:solidFill>
          <a:schemeClr val="lt2"/>
        </a:solid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7"/>
          <p:cNvSpPr/>
          <p:nvPr/>
        </p:nvSpPr>
        <p:spPr>
          <a:xfrm>
            <a:off x="7825" y="0"/>
            <a:ext cx="9144000" cy="720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2" name="Google Shape;112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447938" y="146638"/>
            <a:ext cx="426720" cy="426720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7"/>
          <p:cNvSpPr txBox="1">
            <a:spLocks noGrp="1"/>
          </p:cNvSpPr>
          <p:nvPr>
            <p:ph type="title"/>
          </p:nvPr>
        </p:nvSpPr>
        <p:spPr>
          <a:xfrm>
            <a:off x="311700" y="219600"/>
            <a:ext cx="7703700" cy="28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5316A"/>
              </a:buClr>
              <a:buSzPts val="1800"/>
              <a:buFont typeface="Verdana"/>
              <a:buNone/>
              <a:defRPr sz="18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14" name="Google Shape;114;p7"/>
          <p:cNvSpPr txBox="1">
            <a:spLocks noGrp="1"/>
          </p:cNvSpPr>
          <p:nvPr>
            <p:ph type="sldNum" idx="12"/>
          </p:nvPr>
        </p:nvSpPr>
        <p:spPr>
          <a:xfrm>
            <a:off x="8326797" y="475114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lvl="2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lvl="3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lvl="4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lvl="5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lvl="6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lvl="7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lvl="8" algn="r" rtl="0">
              <a:buNone/>
              <a:defRPr sz="7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15" name="Google Shape;115;p7"/>
          <p:cNvSpPr>
            <a:spLocks noGrp="1"/>
          </p:cNvSpPr>
          <p:nvPr>
            <p:ph type="pic" idx="2"/>
          </p:nvPr>
        </p:nvSpPr>
        <p:spPr>
          <a:xfrm>
            <a:off x="332400" y="1032475"/>
            <a:ext cx="3240000" cy="32400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16" name="Google Shape;116;p7"/>
          <p:cNvSpPr txBox="1">
            <a:spLocks noGrp="1"/>
          </p:cNvSpPr>
          <p:nvPr>
            <p:ph type="body" idx="1"/>
          </p:nvPr>
        </p:nvSpPr>
        <p:spPr>
          <a:xfrm>
            <a:off x="4022700" y="2317150"/>
            <a:ext cx="4425300" cy="828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 b="0"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 b="0"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17" name="Google Shape;117;p7"/>
          <p:cNvSpPr txBox="1">
            <a:spLocks noGrp="1"/>
          </p:cNvSpPr>
          <p:nvPr>
            <p:ph type="title" idx="3"/>
          </p:nvPr>
        </p:nvSpPr>
        <p:spPr>
          <a:xfrm>
            <a:off x="4022700" y="1910100"/>
            <a:ext cx="4425300" cy="28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5316A"/>
              </a:buClr>
              <a:buSzPts val="2000"/>
              <a:buFont typeface="Verdana"/>
              <a:buNone/>
              <a:defRPr sz="20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None/>
              <a:defRPr sz="2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18" name="Google Shape;118;p7"/>
          <p:cNvSpPr txBox="1">
            <a:spLocks noGrp="1"/>
          </p:cNvSpPr>
          <p:nvPr>
            <p:ph type="body" idx="4"/>
          </p:nvPr>
        </p:nvSpPr>
        <p:spPr>
          <a:xfrm>
            <a:off x="4466409" y="4319850"/>
            <a:ext cx="4304100" cy="251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26738"/>
              </a:buClr>
              <a:buSzPts val="1400"/>
              <a:buChar char="●"/>
              <a:defRPr sz="1400" b="0">
                <a:solidFill>
                  <a:srgbClr val="F26738"/>
                </a:solidFill>
              </a:defRPr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26738"/>
              </a:buClr>
              <a:buSzPts val="1400"/>
              <a:buChar char="○"/>
              <a:defRPr sz="1400" b="0">
                <a:solidFill>
                  <a:srgbClr val="F26738"/>
                </a:solidFill>
              </a:defRPr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26738"/>
              </a:buClr>
              <a:buSzPts val="1400"/>
              <a:buChar char="■"/>
              <a:defRPr>
                <a:solidFill>
                  <a:srgbClr val="F26738"/>
                </a:solidFill>
              </a:defRPr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26738"/>
              </a:buClr>
              <a:buSzPts val="1400"/>
              <a:buChar char="●"/>
              <a:defRPr>
                <a:solidFill>
                  <a:srgbClr val="F26738"/>
                </a:solidFill>
              </a:defRPr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26738"/>
              </a:buClr>
              <a:buSzPts val="1400"/>
              <a:buChar char="○"/>
              <a:defRPr>
                <a:solidFill>
                  <a:srgbClr val="F26738"/>
                </a:solidFill>
              </a:defRPr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26738"/>
              </a:buClr>
              <a:buSzPts val="1400"/>
              <a:buChar char="■"/>
              <a:defRPr>
                <a:solidFill>
                  <a:srgbClr val="F26738"/>
                </a:solidFill>
              </a:defRPr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26738"/>
              </a:buClr>
              <a:buSzPts val="1400"/>
              <a:buChar char="●"/>
              <a:defRPr>
                <a:solidFill>
                  <a:srgbClr val="F26738"/>
                </a:solidFill>
              </a:defRPr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26738"/>
              </a:buClr>
              <a:buSzPts val="1400"/>
              <a:buChar char="○"/>
              <a:defRPr>
                <a:solidFill>
                  <a:srgbClr val="F26738"/>
                </a:solidFill>
              </a:defRPr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26738"/>
              </a:buClr>
              <a:buSzPts val="1400"/>
              <a:buChar char="■"/>
              <a:defRPr>
                <a:solidFill>
                  <a:srgbClr val="F26738"/>
                </a:solidFill>
              </a:defRPr>
            </a:lvl9pPr>
          </a:lstStyle>
          <a:p>
            <a:endParaRPr/>
          </a:p>
        </p:txBody>
      </p:sp>
      <p:grpSp>
        <p:nvGrpSpPr>
          <p:cNvPr id="119" name="Google Shape;119;p7"/>
          <p:cNvGrpSpPr/>
          <p:nvPr/>
        </p:nvGrpSpPr>
        <p:grpSpPr>
          <a:xfrm>
            <a:off x="0" y="4847150"/>
            <a:ext cx="3410100" cy="201600"/>
            <a:chOff x="0" y="4847150"/>
            <a:chExt cx="3410100" cy="201600"/>
          </a:xfrm>
        </p:grpSpPr>
        <p:grpSp>
          <p:nvGrpSpPr>
            <p:cNvPr id="120" name="Google Shape;120;p7"/>
            <p:cNvGrpSpPr/>
            <p:nvPr/>
          </p:nvGrpSpPr>
          <p:grpSpPr>
            <a:xfrm>
              <a:off x="0" y="4847150"/>
              <a:ext cx="3410100" cy="201600"/>
              <a:chOff x="0" y="4847150"/>
              <a:chExt cx="3410100" cy="201600"/>
            </a:xfrm>
          </p:grpSpPr>
          <p:sp>
            <p:nvSpPr>
              <p:cNvPr id="121" name="Google Shape;121;p7"/>
              <p:cNvSpPr/>
              <p:nvPr/>
            </p:nvSpPr>
            <p:spPr>
              <a:xfrm>
                <a:off x="157200" y="4847150"/>
                <a:ext cx="3252900" cy="201600"/>
              </a:xfrm>
              <a:prstGeom prst="rect">
                <a:avLst/>
              </a:prstGeom>
              <a:solidFill>
                <a:srgbClr val="151F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sp>
            <p:nvSpPr>
              <p:cNvPr id="122" name="Google Shape;122;p7"/>
              <p:cNvSpPr/>
              <p:nvPr/>
            </p:nvSpPr>
            <p:spPr>
              <a:xfrm>
                <a:off x="0" y="4847150"/>
                <a:ext cx="157200" cy="201600"/>
              </a:xfrm>
              <a:prstGeom prst="rect">
                <a:avLst/>
              </a:prstGeom>
              <a:solidFill>
                <a:srgbClr val="F267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</p:grpSp>
        <p:sp>
          <p:nvSpPr>
            <p:cNvPr id="123" name="Google Shape;123;p7"/>
            <p:cNvSpPr txBox="1"/>
            <p:nvPr/>
          </p:nvSpPr>
          <p:spPr>
            <a:xfrm>
              <a:off x="332400" y="4880825"/>
              <a:ext cx="2991900" cy="15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-GB" sz="800" b="1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Your name here | RIPE NCC | </a:t>
              </a:r>
              <a:r>
                <a:rPr lang="en-GB" sz="800">
                  <a:solidFill>
                    <a:schemeClr val="lt1"/>
                  </a:solidFill>
                  <a:latin typeface="Verdana"/>
                  <a:ea typeface="Verdana"/>
                  <a:cs typeface="Verdana"/>
                  <a:sym typeface="Verdana"/>
                </a:rPr>
                <a:t>DD Month 2024</a:t>
              </a:r>
              <a:endParaRPr sz="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8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Page">
  <p:cSld name="TITLE_2_1_1_1_1">
    <p:bg>
      <p:bgPr>
        <a:solidFill>
          <a:schemeClr val="lt2"/>
        </a:solidFill>
        <a:effectLst/>
      </p:bgPr>
    </p:bg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5;p8"/>
          <p:cNvPicPr preferRelativeResize="0"/>
          <p:nvPr/>
        </p:nvPicPr>
        <p:blipFill rotWithShape="1">
          <a:blip r:embed="rId2">
            <a:alphaModFix/>
          </a:blip>
          <a:srcRect t="179" b="169"/>
          <a:stretch/>
        </p:blipFill>
        <p:spPr>
          <a:xfrm>
            <a:off x="-32375" y="25"/>
            <a:ext cx="9176376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5075" y="481925"/>
            <a:ext cx="2494949" cy="604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Divider">
  <p:cSld name="TITLE_2_1_1_1_1_2">
    <p:bg>
      <p:bgPr>
        <a:solidFill>
          <a:schemeClr val="lt2"/>
        </a:solidFill>
        <a:effectLst/>
      </p:bgPr>
    </p:bg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128;p9"/>
          <p:cNvPicPr preferRelativeResize="0"/>
          <p:nvPr/>
        </p:nvPicPr>
        <p:blipFill rotWithShape="1">
          <a:blip r:embed="rId2">
            <a:alphaModFix/>
          </a:blip>
          <a:srcRect t="179" b="169"/>
          <a:stretch/>
        </p:blipFill>
        <p:spPr>
          <a:xfrm>
            <a:off x="-32375" y="25"/>
            <a:ext cx="9176376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33650" y="245960"/>
            <a:ext cx="426720" cy="426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ITLE_2_1_1_1_1_1">
    <p:bg>
      <p:bgPr>
        <a:solidFill>
          <a:schemeClr val="lt2"/>
        </a:solid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10"/>
          <p:cNvPicPr preferRelativeResize="0"/>
          <p:nvPr/>
        </p:nvPicPr>
        <p:blipFill rotWithShape="1">
          <a:blip r:embed="rId2">
            <a:alphaModFix/>
          </a:blip>
          <a:srcRect t="179" b="169"/>
          <a:stretch/>
        </p:blipFill>
        <p:spPr>
          <a:xfrm>
            <a:off x="-16187" y="0"/>
            <a:ext cx="917637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10"/>
          <p:cNvSpPr txBox="1">
            <a:spLocks noGrp="1"/>
          </p:cNvSpPr>
          <p:nvPr>
            <p:ph type="title"/>
          </p:nvPr>
        </p:nvSpPr>
        <p:spPr>
          <a:xfrm>
            <a:off x="311700" y="219600"/>
            <a:ext cx="7703700" cy="28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Verdana"/>
              <a:buNone/>
              <a:defRPr sz="18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pic>
        <p:nvPicPr>
          <p:cNvPr id="133" name="Google Shape;133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33650" y="245960"/>
            <a:ext cx="426720" cy="426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body" idx="1"/>
          </p:nvPr>
        </p:nvSpPr>
        <p:spPr>
          <a:xfrm>
            <a:off x="311700" y="1339752"/>
            <a:ext cx="4884600" cy="24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316A"/>
              </a:buClr>
              <a:buSzPts val="1800"/>
              <a:buFont typeface="Verdana"/>
              <a:buChar char="●"/>
              <a:defRPr sz="18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30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316A"/>
              </a:buClr>
              <a:buSzPts val="1600"/>
              <a:buFont typeface="Verdana"/>
              <a:buChar char="○"/>
              <a:defRPr sz="1600" b="1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316A"/>
              </a:buClr>
              <a:buSzPts val="1400"/>
              <a:buFont typeface="Verdana"/>
              <a:buChar char="■"/>
              <a:defRPr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316A"/>
              </a:buClr>
              <a:buSzPts val="1400"/>
              <a:buFont typeface="Verdana"/>
              <a:buChar char="●"/>
              <a:defRPr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316A"/>
              </a:buClr>
              <a:buSzPts val="1400"/>
              <a:buFont typeface="Verdana"/>
              <a:buChar char="○"/>
              <a:defRPr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316A"/>
              </a:buClr>
              <a:buSzPts val="1400"/>
              <a:buFont typeface="Verdana"/>
              <a:buChar char="■"/>
              <a:defRPr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316A"/>
              </a:buClr>
              <a:buSzPts val="1400"/>
              <a:buFont typeface="Verdana"/>
              <a:buChar char="●"/>
              <a:defRPr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316A"/>
              </a:buClr>
              <a:buSzPts val="1400"/>
              <a:buFont typeface="Verdana"/>
              <a:buChar char="○"/>
              <a:defRPr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316A"/>
              </a:buClr>
              <a:buSzPts val="1400"/>
              <a:buFont typeface="Verdana"/>
              <a:buChar char="■"/>
              <a:defRPr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6.pn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hyperlink" Target="http://pulse.internetsociety.org/resilience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hyperlink" Target="http://pulse.internetsociety.org/resilience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pulse.internetsociety.org/resilience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jedi.ripe.net/peer-to-peer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jedi.ripe.net/peer-to-peer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5075" y="481925"/>
            <a:ext cx="2494949" cy="604075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14"/>
          <p:cNvSpPr txBox="1"/>
          <p:nvPr/>
        </p:nvSpPr>
        <p:spPr>
          <a:xfrm>
            <a:off x="3585275" y="2149150"/>
            <a:ext cx="4758000" cy="93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7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Internet Landscape</a:t>
            </a:r>
            <a:br>
              <a:rPr lang="en-GB" sz="27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n-GB" sz="27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and Network Resiliency</a:t>
            </a:r>
            <a:endParaRPr sz="2700" b="1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400" b="1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48" name="Google Shape;148;p14"/>
          <p:cNvSpPr txBox="1"/>
          <p:nvPr/>
        </p:nvSpPr>
        <p:spPr>
          <a:xfrm>
            <a:off x="3700150" y="3297400"/>
            <a:ext cx="4008000" cy="2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700" dirty="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in South East Europe</a:t>
            </a:r>
            <a:endParaRPr sz="1700" dirty="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149" name="Google Shape;149;p14"/>
          <p:cNvCxnSpPr/>
          <p:nvPr/>
        </p:nvCxnSpPr>
        <p:spPr>
          <a:xfrm>
            <a:off x="3700150" y="3189625"/>
            <a:ext cx="37899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0" name="Google Shape;150;p14"/>
          <p:cNvSpPr txBox="1"/>
          <p:nvPr/>
        </p:nvSpPr>
        <p:spPr>
          <a:xfrm>
            <a:off x="3700150" y="4678125"/>
            <a:ext cx="2294400" cy="15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Jelena Ćosić | RSNOG| November 2024</a:t>
            </a:r>
            <a:endParaRPr sz="800" b="1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24"/>
          <p:cNvSpPr txBox="1">
            <a:spLocks noGrp="1"/>
          </p:cNvSpPr>
          <p:nvPr>
            <p:ph type="sldNum" idx="12"/>
          </p:nvPr>
        </p:nvSpPr>
        <p:spPr>
          <a:xfrm>
            <a:off x="8326797" y="4751140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  <p:pic>
        <p:nvPicPr>
          <p:cNvPr id="254" name="Google Shape;254;p24"/>
          <p:cNvPicPr preferRelativeResize="0"/>
          <p:nvPr/>
        </p:nvPicPr>
        <p:blipFill rotWithShape="1">
          <a:blip r:embed="rId3">
            <a:alphaModFix/>
          </a:blip>
          <a:srcRect r="1156" b="2018"/>
          <a:stretch/>
        </p:blipFill>
        <p:spPr>
          <a:xfrm>
            <a:off x="79150" y="171525"/>
            <a:ext cx="8334602" cy="43687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25"/>
          <p:cNvSpPr txBox="1"/>
          <p:nvPr/>
        </p:nvSpPr>
        <p:spPr>
          <a:xfrm>
            <a:off x="759050" y="3507575"/>
            <a:ext cx="5009100" cy="54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Market readiness</a:t>
            </a:r>
            <a:endParaRPr sz="3400" b="1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260" name="Google Shape;260;p25"/>
          <p:cNvCxnSpPr/>
          <p:nvPr/>
        </p:nvCxnSpPr>
        <p:spPr>
          <a:xfrm>
            <a:off x="796800" y="4248557"/>
            <a:ext cx="64155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1" name="Google Shape;261;p25"/>
          <p:cNvSpPr txBox="1"/>
          <p:nvPr/>
        </p:nvSpPr>
        <p:spPr>
          <a:xfrm>
            <a:off x="759050" y="4248550"/>
            <a:ext cx="3474600" cy="24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Upstream provider diversity</a:t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25316A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0037"/>
        </a:solidFill>
        <a:effectLst/>
      </p:bgPr>
    </p:bg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26"/>
          <p:cNvSpPr txBox="1">
            <a:spLocks noGrp="1"/>
          </p:cNvSpPr>
          <p:nvPr>
            <p:ph type="title"/>
          </p:nvPr>
        </p:nvSpPr>
        <p:spPr>
          <a:xfrm>
            <a:off x="311700" y="219600"/>
            <a:ext cx="7703700" cy="2463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/>
              <a:t>Upstream operators providing connectivity into Serbia</a:t>
            </a:r>
            <a:endParaRPr sz="1600"/>
          </a:p>
        </p:txBody>
      </p:sp>
      <p:sp>
        <p:nvSpPr>
          <p:cNvPr id="267" name="Google Shape;267;p26"/>
          <p:cNvSpPr txBox="1">
            <a:spLocks noGrp="1"/>
          </p:cNvSpPr>
          <p:nvPr>
            <p:ph type="sldNum" idx="12"/>
          </p:nvPr>
        </p:nvSpPr>
        <p:spPr>
          <a:xfrm>
            <a:off x="8326797" y="4751140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12</a:t>
            </a:fld>
            <a:endParaRPr/>
          </a:p>
        </p:txBody>
      </p:sp>
      <p:pic>
        <p:nvPicPr>
          <p:cNvPr id="268" name="Google Shape;268;p26"/>
          <p:cNvPicPr preferRelativeResize="0"/>
          <p:nvPr/>
        </p:nvPicPr>
        <p:blipFill rotWithShape="1">
          <a:blip r:embed="rId3">
            <a:alphaModFix/>
          </a:blip>
          <a:srcRect l="1730" t="5555" r="-1730" b="2928"/>
          <a:stretch/>
        </p:blipFill>
        <p:spPr>
          <a:xfrm>
            <a:off x="684750" y="859375"/>
            <a:ext cx="8022001" cy="4009150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Google Shape;269;p26"/>
          <p:cNvSpPr txBox="1"/>
          <p:nvPr/>
        </p:nvSpPr>
        <p:spPr>
          <a:xfrm>
            <a:off x="7100125" y="4785475"/>
            <a:ext cx="1767600" cy="1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Data source: RIPE RIS</a:t>
            </a:r>
            <a:endParaRPr sz="10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0037"/>
        </a:solidFill>
        <a:effectLst/>
      </p:bgPr>
    </p:bg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27"/>
          <p:cNvSpPr txBox="1">
            <a:spLocks noGrp="1"/>
          </p:cNvSpPr>
          <p:nvPr>
            <p:ph type="title"/>
          </p:nvPr>
        </p:nvSpPr>
        <p:spPr>
          <a:xfrm>
            <a:off x="311700" y="219600"/>
            <a:ext cx="7703700" cy="2463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/>
              <a:t>Upstream operators providing connectivity into Slovenia</a:t>
            </a:r>
            <a:endParaRPr/>
          </a:p>
        </p:txBody>
      </p:sp>
      <p:sp>
        <p:nvSpPr>
          <p:cNvPr id="275" name="Google Shape;275;p27"/>
          <p:cNvSpPr txBox="1">
            <a:spLocks noGrp="1"/>
          </p:cNvSpPr>
          <p:nvPr>
            <p:ph type="sldNum" idx="12"/>
          </p:nvPr>
        </p:nvSpPr>
        <p:spPr>
          <a:xfrm>
            <a:off x="8326797" y="4751140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13</a:t>
            </a:fld>
            <a:endParaRPr/>
          </a:p>
        </p:txBody>
      </p:sp>
      <p:pic>
        <p:nvPicPr>
          <p:cNvPr id="276" name="Google Shape;276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2300" y="770700"/>
            <a:ext cx="7671544" cy="4014775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p27"/>
          <p:cNvSpPr txBox="1"/>
          <p:nvPr/>
        </p:nvSpPr>
        <p:spPr>
          <a:xfrm>
            <a:off x="7100125" y="4785475"/>
            <a:ext cx="1767600" cy="1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Data source: RIPE RIS</a:t>
            </a:r>
            <a:endParaRPr sz="10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0037"/>
        </a:solidFill>
        <a:effectLst/>
      </p:bgPr>
    </p:bg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28"/>
          <p:cNvSpPr txBox="1">
            <a:spLocks noGrp="1"/>
          </p:cNvSpPr>
          <p:nvPr>
            <p:ph type="title"/>
          </p:nvPr>
        </p:nvSpPr>
        <p:spPr>
          <a:xfrm>
            <a:off x="311700" y="219600"/>
            <a:ext cx="7703700" cy="2463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/>
              <a:t>Upstream operators providing connectivity into Romania</a:t>
            </a:r>
            <a:endParaRPr/>
          </a:p>
        </p:txBody>
      </p:sp>
      <p:sp>
        <p:nvSpPr>
          <p:cNvPr id="283" name="Google Shape;283;p28"/>
          <p:cNvSpPr txBox="1">
            <a:spLocks noGrp="1"/>
          </p:cNvSpPr>
          <p:nvPr>
            <p:ph type="sldNum" idx="12"/>
          </p:nvPr>
        </p:nvSpPr>
        <p:spPr>
          <a:xfrm>
            <a:off x="8326797" y="4751140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14</a:t>
            </a:fld>
            <a:endParaRPr/>
          </a:p>
        </p:txBody>
      </p:sp>
      <p:pic>
        <p:nvPicPr>
          <p:cNvPr id="284" name="Google Shape;284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1513" y="738425"/>
            <a:ext cx="7793674" cy="4079950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p28"/>
          <p:cNvSpPr txBox="1"/>
          <p:nvPr/>
        </p:nvSpPr>
        <p:spPr>
          <a:xfrm>
            <a:off x="7100125" y="4785475"/>
            <a:ext cx="1767600" cy="1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Data source: RIPE RIS</a:t>
            </a:r>
            <a:endParaRPr sz="10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29"/>
          <p:cNvSpPr txBox="1"/>
          <p:nvPr/>
        </p:nvSpPr>
        <p:spPr>
          <a:xfrm>
            <a:off x="759050" y="3507575"/>
            <a:ext cx="5009100" cy="54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Market readiness</a:t>
            </a:r>
            <a:endParaRPr sz="3400" b="1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291" name="Google Shape;291;p29"/>
          <p:cNvCxnSpPr/>
          <p:nvPr/>
        </p:nvCxnSpPr>
        <p:spPr>
          <a:xfrm>
            <a:off x="796800" y="4248557"/>
            <a:ext cx="64155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92" name="Google Shape;292;p29"/>
          <p:cNvSpPr txBox="1"/>
          <p:nvPr/>
        </p:nvSpPr>
        <p:spPr>
          <a:xfrm>
            <a:off x="759050" y="4248550"/>
            <a:ext cx="3474600" cy="4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Traffic localisation</a:t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25316A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51F47"/>
        </a:solidFill>
        <a:effectLst/>
      </p:bgPr>
    </p:bg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9" name="Google Shape;319;p32"/>
          <p:cNvPicPr preferRelativeResize="0"/>
          <p:nvPr/>
        </p:nvPicPr>
        <p:blipFill rotWithShape="1">
          <a:blip r:embed="rId3">
            <a:alphaModFix/>
          </a:blip>
          <a:srcRect l="1970" t="3834" b="3769"/>
          <a:stretch/>
        </p:blipFill>
        <p:spPr>
          <a:xfrm>
            <a:off x="1885950" y="307450"/>
            <a:ext cx="7010399" cy="4528599"/>
          </a:xfrm>
          <a:prstGeom prst="rect">
            <a:avLst/>
          </a:prstGeom>
          <a:noFill/>
          <a:ln>
            <a:noFill/>
          </a:ln>
        </p:spPr>
      </p:pic>
      <p:sp>
        <p:nvSpPr>
          <p:cNvPr id="320" name="Google Shape;320;p32"/>
          <p:cNvSpPr txBox="1"/>
          <p:nvPr/>
        </p:nvSpPr>
        <p:spPr>
          <a:xfrm>
            <a:off x="7306500" y="4776275"/>
            <a:ext cx="2102400" cy="36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Data source: RIPE Atlas</a:t>
            </a:r>
            <a:endParaRPr sz="10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21" name="Google Shape;321;p32"/>
          <p:cNvSpPr txBox="1"/>
          <p:nvPr/>
        </p:nvSpPr>
        <p:spPr>
          <a:xfrm>
            <a:off x="137850" y="125325"/>
            <a:ext cx="46872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How regional traffic is exchanged</a:t>
            </a:r>
            <a:endParaRPr sz="1500" b="1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22" name="Google Shape;322;p32"/>
          <p:cNvSpPr txBox="1"/>
          <p:nvPr/>
        </p:nvSpPr>
        <p:spPr>
          <a:xfrm>
            <a:off x="200050" y="540825"/>
            <a:ext cx="1390500" cy="36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In region</a:t>
            </a:r>
            <a:endParaRPr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323" name="Google Shape;323;p32"/>
          <p:cNvCxnSpPr/>
          <p:nvPr/>
        </p:nvCxnSpPr>
        <p:spPr>
          <a:xfrm>
            <a:off x="200050" y="552450"/>
            <a:ext cx="10668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51F47"/>
        </a:solidFill>
        <a:effectLst/>
      </p:bgPr>
    </p:bg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8" name="Google Shape;328;p33"/>
          <p:cNvPicPr preferRelativeResize="0"/>
          <p:nvPr/>
        </p:nvPicPr>
        <p:blipFill rotWithShape="1">
          <a:blip r:embed="rId3">
            <a:alphaModFix/>
          </a:blip>
          <a:srcRect t="3544" b="2927"/>
          <a:stretch/>
        </p:blipFill>
        <p:spPr>
          <a:xfrm>
            <a:off x="1355350" y="49125"/>
            <a:ext cx="7143751" cy="5018175"/>
          </a:xfrm>
          <a:prstGeom prst="rect">
            <a:avLst/>
          </a:prstGeom>
          <a:noFill/>
          <a:ln>
            <a:noFill/>
          </a:ln>
        </p:spPr>
      </p:pic>
      <p:sp>
        <p:nvSpPr>
          <p:cNvPr id="329" name="Google Shape;329;p33"/>
          <p:cNvSpPr txBox="1"/>
          <p:nvPr/>
        </p:nvSpPr>
        <p:spPr>
          <a:xfrm>
            <a:off x="137850" y="125325"/>
            <a:ext cx="46872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How regional traffic is exchanged</a:t>
            </a:r>
            <a:endParaRPr sz="1500" b="1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30" name="Google Shape;330;p33"/>
          <p:cNvSpPr txBox="1"/>
          <p:nvPr/>
        </p:nvSpPr>
        <p:spPr>
          <a:xfrm>
            <a:off x="200050" y="540825"/>
            <a:ext cx="1419300" cy="36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Per country</a:t>
            </a:r>
            <a:endParaRPr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31" name="Google Shape;331;p33"/>
          <p:cNvSpPr txBox="1"/>
          <p:nvPr/>
        </p:nvSpPr>
        <p:spPr>
          <a:xfrm>
            <a:off x="7306500" y="4776275"/>
            <a:ext cx="2102400" cy="36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Data source: RIPE Atlas</a:t>
            </a:r>
            <a:endParaRPr sz="10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332" name="Google Shape;332;p33"/>
          <p:cNvCxnSpPr/>
          <p:nvPr/>
        </p:nvCxnSpPr>
        <p:spPr>
          <a:xfrm>
            <a:off x="200050" y="552450"/>
            <a:ext cx="12573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35"/>
          <p:cNvSpPr txBox="1"/>
          <p:nvPr/>
        </p:nvSpPr>
        <p:spPr>
          <a:xfrm>
            <a:off x="759050" y="3507575"/>
            <a:ext cx="5009100" cy="54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Infrastructure</a:t>
            </a:r>
            <a:endParaRPr sz="3400" b="1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400" b="1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345" name="Google Shape;345;p35"/>
          <p:cNvCxnSpPr/>
          <p:nvPr/>
        </p:nvCxnSpPr>
        <p:spPr>
          <a:xfrm>
            <a:off x="796800" y="4248557"/>
            <a:ext cx="64155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6" name="Google Shape;346;p35"/>
          <p:cNvSpPr txBox="1"/>
          <p:nvPr/>
        </p:nvSpPr>
        <p:spPr>
          <a:xfrm>
            <a:off x="759050" y="4248550"/>
            <a:ext cx="3474600" cy="24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Enabling infrastructure</a:t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1845"/>
        </a:solidFill>
        <a:effectLst/>
      </p:bgPr>
    </p:bg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36"/>
          <p:cNvSpPr txBox="1"/>
          <p:nvPr/>
        </p:nvSpPr>
        <p:spPr>
          <a:xfrm>
            <a:off x="373525" y="224100"/>
            <a:ext cx="4658400" cy="54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Number of IXPs</a:t>
            </a:r>
            <a:endParaRPr sz="1800" b="1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352" name="Google Shape;352;p36"/>
          <p:cNvPicPr preferRelativeResize="0"/>
          <p:nvPr/>
        </p:nvPicPr>
        <p:blipFill rotWithShape="1">
          <a:blip r:embed="rId3">
            <a:alphaModFix/>
          </a:blip>
          <a:srcRect l="5642"/>
          <a:stretch/>
        </p:blipFill>
        <p:spPr>
          <a:xfrm>
            <a:off x="2609850" y="76200"/>
            <a:ext cx="4781548" cy="5067300"/>
          </a:xfrm>
          <a:prstGeom prst="rect">
            <a:avLst/>
          </a:prstGeom>
          <a:noFill/>
          <a:ln>
            <a:noFill/>
          </a:ln>
        </p:spPr>
      </p:pic>
      <p:sp>
        <p:nvSpPr>
          <p:cNvPr id="353" name="Google Shape;353;p36"/>
          <p:cNvSpPr txBox="1"/>
          <p:nvPr/>
        </p:nvSpPr>
        <p:spPr>
          <a:xfrm>
            <a:off x="7261650" y="4753925"/>
            <a:ext cx="1862100" cy="26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Data source: PeeringDB</a:t>
            </a:r>
            <a:endParaRPr sz="10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5"/>
          <p:cNvSpPr txBox="1">
            <a:spLocks noGrp="1"/>
          </p:cNvSpPr>
          <p:nvPr>
            <p:ph type="sldNum" idx="12"/>
          </p:nvPr>
        </p:nvSpPr>
        <p:spPr>
          <a:xfrm>
            <a:off x="8326797" y="4751140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  <p:pic>
        <p:nvPicPr>
          <p:cNvPr id="156" name="Google Shape;156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90342" y="718325"/>
            <a:ext cx="3967084" cy="37068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7" name="Google Shape;157;p15"/>
          <p:cNvCxnSpPr/>
          <p:nvPr/>
        </p:nvCxnSpPr>
        <p:spPr>
          <a:xfrm>
            <a:off x="1520600" y="2151150"/>
            <a:ext cx="1625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8" name="Google Shape;158;p15"/>
          <p:cNvSpPr/>
          <p:nvPr/>
        </p:nvSpPr>
        <p:spPr>
          <a:xfrm>
            <a:off x="703600" y="1277775"/>
            <a:ext cx="3307800" cy="19491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6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59" name="Google Shape;159;p15"/>
          <p:cNvSpPr txBox="1"/>
          <p:nvPr/>
        </p:nvSpPr>
        <p:spPr>
          <a:xfrm>
            <a:off x="760200" y="1471875"/>
            <a:ext cx="3170100" cy="194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300" b="1">
                <a:solidFill>
                  <a:schemeClr val="dk1"/>
                </a:solidFill>
              </a:rPr>
              <a:t>      </a:t>
            </a:r>
            <a:r>
              <a:rPr lang="en-GB" sz="1300" b="1">
                <a:solidFill>
                  <a:srgbClr val="25316A"/>
                </a:solidFill>
              </a:rPr>
              <a:t> Internet resilience</a:t>
            </a:r>
            <a:br>
              <a:rPr lang="en-GB" sz="1100" b="1">
                <a:solidFill>
                  <a:srgbClr val="25316A"/>
                </a:solidFill>
              </a:rPr>
            </a:br>
            <a:r>
              <a:rPr lang="en-GB" sz="1100" b="1">
                <a:solidFill>
                  <a:srgbClr val="25316A"/>
                </a:solidFill>
              </a:rPr>
              <a:t>         </a:t>
            </a:r>
            <a:r>
              <a:rPr lang="en-GB" sz="1000">
                <a:solidFill>
                  <a:srgbClr val="25316A"/>
                </a:solidFill>
              </a:rPr>
              <a:t>[ˈɪntənɛt rɪˈzɪlɪəns] noun</a:t>
            </a:r>
            <a:br>
              <a:rPr lang="en-GB" sz="1000">
                <a:solidFill>
                  <a:srgbClr val="25316A"/>
                </a:solidFill>
              </a:rPr>
            </a:br>
            <a:endParaRPr sz="1100" b="1" i="1">
              <a:solidFill>
                <a:srgbClr val="25316A"/>
              </a:solidFill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100" i="1">
                <a:solidFill>
                  <a:srgbClr val="25316A"/>
                </a:solidFill>
              </a:rPr>
              <a:t> The capacity of a country or region's Internet infrastructure to maintain stable and reliable service despite disruptions.</a:t>
            </a:r>
            <a:endParaRPr sz="1100" i="1">
              <a:solidFill>
                <a:srgbClr val="25316A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i="1">
              <a:solidFill>
                <a:srgbClr val="25316A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800">
              <a:solidFill>
                <a:srgbClr val="25316A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160" name="Google Shape;160;p15"/>
          <p:cNvCxnSpPr/>
          <p:nvPr/>
        </p:nvCxnSpPr>
        <p:spPr>
          <a:xfrm>
            <a:off x="1957050" y="2094600"/>
            <a:ext cx="776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37"/>
          <p:cNvSpPr txBox="1">
            <a:spLocks noGrp="1"/>
          </p:cNvSpPr>
          <p:nvPr>
            <p:ph type="title"/>
          </p:nvPr>
        </p:nvSpPr>
        <p:spPr>
          <a:xfrm>
            <a:off x="311700" y="219600"/>
            <a:ext cx="7703700" cy="2463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/>
              <a:t>Cloud, CDN and OTT leaders in IXP participation</a:t>
            </a:r>
            <a:endParaRPr sz="1600"/>
          </a:p>
        </p:txBody>
      </p:sp>
      <p:sp>
        <p:nvSpPr>
          <p:cNvPr id="359" name="Google Shape;359;p37"/>
          <p:cNvSpPr txBox="1">
            <a:spLocks noGrp="1"/>
          </p:cNvSpPr>
          <p:nvPr>
            <p:ph type="sldNum" idx="12"/>
          </p:nvPr>
        </p:nvSpPr>
        <p:spPr>
          <a:xfrm>
            <a:off x="8326797" y="4751140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20</a:t>
            </a:fld>
            <a:endParaRPr/>
          </a:p>
        </p:txBody>
      </p:sp>
      <p:pic>
        <p:nvPicPr>
          <p:cNvPr id="360" name="Google Shape;360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0925" y="665925"/>
            <a:ext cx="7362888" cy="40852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38"/>
          <p:cNvSpPr txBox="1">
            <a:spLocks noGrp="1"/>
          </p:cNvSpPr>
          <p:nvPr>
            <p:ph type="sldNum" idx="12"/>
          </p:nvPr>
        </p:nvSpPr>
        <p:spPr>
          <a:xfrm>
            <a:off x="8326797" y="4751140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21</a:t>
            </a:fld>
            <a:endParaRPr/>
          </a:p>
        </p:txBody>
      </p:sp>
      <p:sp>
        <p:nvSpPr>
          <p:cNvPr id="366" name="Google Shape;366;p38"/>
          <p:cNvSpPr txBox="1">
            <a:spLocks noGrp="1"/>
          </p:cNvSpPr>
          <p:nvPr>
            <p:ph type="body" idx="2"/>
          </p:nvPr>
        </p:nvSpPr>
        <p:spPr>
          <a:xfrm>
            <a:off x="311700" y="999200"/>
            <a:ext cx="8491800" cy="3656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457200" lvl="0" indent="-311150" algn="l" rtl="0">
              <a:lnSpc>
                <a:spcPct val="220000"/>
              </a:lnSpc>
              <a:spcBef>
                <a:spcPts val="1000"/>
              </a:spcBef>
              <a:spcAft>
                <a:spcPts val="0"/>
              </a:spcAft>
              <a:buSzPts val="1300"/>
              <a:buChar char="●"/>
            </a:pPr>
            <a:r>
              <a:rPr lang="en-GB" sz="1300"/>
              <a:t>The (former) state telecommunications operators still exert a lot of influence. There are smaller numbers of independent providers than we see in some other parts of Europe.</a:t>
            </a:r>
            <a:endParaRPr sz="1300"/>
          </a:p>
          <a:p>
            <a:pPr marL="457200" lvl="0" indent="-311150" algn="l" rtl="0">
              <a:lnSpc>
                <a:spcPct val="220000"/>
              </a:lnSpc>
              <a:spcBef>
                <a:spcPts val="1000"/>
              </a:spcBef>
              <a:spcAft>
                <a:spcPts val="0"/>
              </a:spcAft>
              <a:buSzPts val="1300"/>
              <a:buChar char="●"/>
            </a:pPr>
            <a:r>
              <a:rPr lang="en-GB" sz="1300"/>
              <a:t>Routing within the region is generally efficient, although we observed a few anomalies that likely reflect the various peering arrangements that different networks have in place.</a:t>
            </a:r>
            <a:endParaRPr sz="1300"/>
          </a:p>
          <a:p>
            <a:pPr marL="457200" lvl="0" indent="-311150" algn="l" rtl="0">
              <a:lnSpc>
                <a:spcPct val="220000"/>
              </a:lnSpc>
              <a:spcBef>
                <a:spcPts val="1000"/>
              </a:spcBef>
              <a:spcAft>
                <a:spcPts val="0"/>
              </a:spcAft>
              <a:buSzPts val="1300"/>
              <a:buChar char="●"/>
            </a:pPr>
            <a:r>
              <a:rPr lang="en-GB" sz="1300"/>
              <a:t>There is a modest amount of diversity in terms of the routes available to traffic flowing into </a:t>
            </a:r>
            <a:br>
              <a:rPr lang="en-GB" sz="1300"/>
            </a:br>
            <a:r>
              <a:rPr lang="en-GB" sz="1300"/>
              <a:t>the region, the dominant role played by incumbents.</a:t>
            </a:r>
            <a:endParaRPr sz="1300"/>
          </a:p>
          <a:p>
            <a:pPr marL="0" lvl="0" indent="0" algn="l" rtl="0">
              <a:lnSpc>
                <a:spcPct val="220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 sz="1300"/>
          </a:p>
        </p:txBody>
      </p:sp>
      <p:sp>
        <p:nvSpPr>
          <p:cNvPr id="367" name="Google Shape;367;p38"/>
          <p:cNvSpPr txBox="1">
            <a:spLocks noGrp="1"/>
          </p:cNvSpPr>
          <p:nvPr>
            <p:ph type="title"/>
          </p:nvPr>
        </p:nvSpPr>
        <p:spPr>
          <a:xfrm>
            <a:off x="311700" y="219600"/>
            <a:ext cx="7703700" cy="277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Highlights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2" name="Google Shape;372;p39"/>
          <p:cNvPicPr preferRelativeResize="0"/>
          <p:nvPr/>
        </p:nvPicPr>
        <p:blipFill rotWithShape="1">
          <a:blip r:embed="rId3">
            <a:alphaModFix/>
          </a:blip>
          <a:srcRect t="179" b="169"/>
          <a:stretch/>
        </p:blipFill>
        <p:spPr>
          <a:xfrm>
            <a:off x="-16187" y="0"/>
            <a:ext cx="9176376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3" name="Google Shape;373;p3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433650" y="245960"/>
            <a:ext cx="426720" cy="426720"/>
          </a:xfrm>
          <a:prstGeom prst="rect">
            <a:avLst/>
          </a:prstGeom>
          <a:noFill/>
          <a:ln>
            <a:noFill/>
          </a:ln>
        </p:spPr>
      </p:pic>
      <p:sp>
        <p:nvSpPr>
          <p:cNvPr id="374" name="Google Shape;374;p39"/>
          <p:cNvSpPr txBox="1"/>
          <p:nvPr/>
        </p:nvSpPr>
        <p:spPr>
          <a:xfrm>
            <a:off x="1487400" y="1713825"/>
            <a:ext cx="3926100" cy="125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2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Questions </a:t>
            </a:r>
            <a:br>
              <a:rPr lang="en-GB" sz="42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n-GB" sz="42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&amp; Comments</a:t>
            </a:r>
            <a:endParaRPr sz="4100" b="1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375" name="Google Shape;375;p39"/>
          <p:cNvSpPr txBox="1"/>
          <p:nvPr/>
        </p:nvSpPr>
        <p:spPr>
          <a:xfrm>
            <a:off x="5413375" y="1456925"/>
            <a:ext cx="1455600" cy="246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200" b="1">
                <a:solidFill>
                  <a:srgbClr val="F26738"/>
                </a:solidFill>
                <a:latin typeface="Verdana"/>
                <a:ea typeface="Verdana"/>
                <a:cs typeface="Verdana"/>
                <a:sym typeface="Verdana"/>
              </a:rPr>
              <a:t>?</a:t>
            </a:r>
            <a:endParaRPr sz="12200" b="1">
              <a:solidFill>
                <a:srgbClr val="F26738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grpSp>
        <p:nvGrpSpPr>
          <p:cNvPr id="376" name="Google Shape;376;p39"/>
          <p:cNvGrpSpPr/>
          <p:nvPr/>
        </p:nvGrpSpPr>
        <p:grpSpPr>
          <a:xfrm>
            <a:off x="1487397" y="3694400"/>
            <a:ext cx="3346438" cy="431100"/>
            <a:chOff x="4110272" y="3687250"/>
            <a:chExt cx="3346438" cy="431100"/>
          </a:xfrm>
        </p:grpSpPr>
        <p:sp>
          <p:nvSpPr>
            <p:cNvPr id="377" name="Google Shape;377;p39"/>
            <p:cNvSpPr txBox="1"/>
            <p:nvPr/>
          </p:nvSpPr>
          <p:spPr>
            <a:xfrm>
              <a:off x="4456710" y="3687250"/>
              <a:ext cx="3000000" cy="431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600">
                  <a:solidFill>
                    <a:srgbClr val="F26738"/>
                  </a:solidFill>
                  <a:latin typeface="Verdana"/>
                  <a:ea typeface="Verdana"/>
                  <a:cs typeface="Verdana"/>
                  <a:sym typeface="Verdana"/>
                </a:rPr>
                <a:t>jcosic@ripe.net</a:t>
              </a:r>
              <a:endParaRPr sz="1600">
                <a:solidFill>
                  <a:srgbClr val="F26738"/>
                </a:solidFill>
                <a:latin typeface="Verdana"/>
                <a:ea typeface="Verdana"/>
                <a:cs typeface="Verdana"/>
                <a:sym typeface="Verdana"/>
              </a:endParaRPr>
            </a:p>
          </p:txBody>
        </p:sp>
        <p:grpSp>
          <p:nvGrpSpPr>
            <p:cNvPr id="378" name="Google Shape;378;p39"/>
            <p:cNvGrpSpPr/>
            <p:nvPr/>
          </p:nvGrpSpPr>
          <p:grpSpPr>
            <a:xfrm>
              <a:off x="4110272" y="3753111"/>
              <a:ext cx="346431" cy="346431"/>
              <a:chOff x="4497725" y="1397950"/>
              <a:chExt cx="683700" cy="683700"/>
            </a:xfrm>
          </p:grpSpPr>
          <p:sp>
            <p:nvSpPr>
              <p:cNvPr id="379" name="Google Shape;379;p39"/>
              <p:cNvSpPr/>
              <p:nvPr/>
            </p:nvSpPr>
            <p:spPr>
              <a:xfrm>
                <a:off x="4497725" y="1397950"/>
                <a:ext cx="683700" cy="683700"/>
              </a:xfrm>
              <a:prstGeom prst="ellipse">
                <a:avLst/>
              </a:prstGeom>
              <a:solidFill>
                <a:srgbClr val="F2673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Verdana"/>
                  <a:ea typeface="Verdana"/>
                  <a:cs typeface="Verdana"/>
                  <a:sym typeface="Verdana"/>
                </a:endParaRPr>
              </a:p>
            </p:txBody>
          </p:sp>
          <p:pic>
            <p:nvPicPr>
              <p:cNvPr id="380" name="Google Shape;380;p39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4669363" y="1569588"/>
                <a:ext cx="340425" cy="34042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5" name="Google Shape;385;p40"/>
          <p:cNvPicPr preferRelativeResize="0"/>
          <p:nvPr/>
        </p:nvPicPr>
        <p:blipFill rotWithShape="1">
          <a:blip r:embed="rId3">
            <a:alphaModFix/>
          </a:blip>
          <a:srcRect t="179" b="169"/>
          <a:stretch/>
        </p:blipFill>
        <p:spPr>
          <a:xfrm>
            <a:off x="-32375" y="25"/>
            <a:ext cx="917637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86" name="Google Shape;386;p40"/>
          <p:cNvSpPr txBox="1"/>
          <p:nvPr/>
        </p:nvSpPr>
        <p:spPr>
          <a:xfrm>
            <a:off x="2403000" y="2538750"/>
            <a:ext cx="43380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THANK YOU!</a:t>
            </a:r>
            <a:endParaRPr sz="4800" b="1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387" name="Google Shape;387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7062" y="352850"/>
            <a:ext cx="1747176" cy="423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41"/>
          <p:cNvSpPr txBox="1"/>
          <p:nvPr/>
        </p:nvSpPr>
        <p:spPr>
          <a:xfrm>
            <a:off x="759050" y="3507575"/>
            <a:ext cx="5009100" cy="54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Security</a:t>
            </a:r>
            <a:endParaRPr sz="3400" b="1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393" name="Google Shape;393;p41"/>
          <p:cNvCxnSpPr/>
          <p:nvPr/>
        </p:nvCxnSpPr>
        <p:spPr>
          <a:xfrm>
            <a:off x="796800" y="4248557"/>
            <a:ext cx="64155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94" name="Google Shape;394;p41"/>
          <p:cNvSpPr txBox="1"/>
          <p:nvPr/>
        </p:nvSpPr>
        <p:spPr>
          <a:xfrm>
            <a:off x="759050" y="4248550"/>
            <a:ext cx="3474600" cy="24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Routing Hygiene</a:t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42"/>
          <p:cNvSpPr txBox="1">
            <a:spLocks noGrp="1"/>
          </p:cNvSpPr>
          <p:nvPr>
            <p:ph type="title"/>
          </p:nvPr>
        </p:nvSpPr>
        <p:spPr>
          <a:xfrm>
            <a:off x="311700" y="219600"/>
            <a:ext cx="7703700" cy="2772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Serbia</a:t>
            </a:r>
            <a:endParaRPr/>
          </a:p>
        </p:txBody>
      </p:sp>
      <p:sp>
        <p:nvSpPr>
          <p:cNvPr id="400" name="Google Shape;400;p42"/>
          <p:cNvSpPr txBox="1">
            <a:spLocks noGrp="1"/>
          </p:cNvSpPr>
          <p:nvPr>
            <p:ph type="sldNum" idx="12"/>
          </p:nvPr>
        </p:nvSpPr>
        <p:spPr>
          <a:xfrm>
            <a:off x="8326797" y="4751140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25</a:t>
            </a:fld>
            <a:endParaRPr/>
          </a:p>
        </p:txBody>
      </p:sp>
      <p:pic>
        <p:nvPicPr>
          <p:cNvPr id="401" name="Google Shape;401;p42"/>
          <p:cNvPicPr preferRelativeResize="0"/>
          <p:nvPr/>
        </p:nvPicPr>
        <p:blipFill rotWithShape="1">
          <a:blip r:embed="rId3">
            <a:alphaModFix/>
          </a:blip>
          <a:srcRect l="-1230" r="2004" b="754"/>
          <a:stretch/>
        </p:blipFill>
        <p:spPr>
          <a:xfrm>
            <a:off x="1078125" y="143400"/>
            <a:ext cx="6619310" cy="4568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02" name="Google Shape;402;p42"/>
          <p:cNvPicPr preferRelativeResize="0"/>
          <p:nvPr/>
        </p:nvPicPr>
        <p:blipFill rotWithShape="1">
          <a:blip r:embed="rId4">
            <a:alphaModFix/>
          </a:blip>
          <a:srcRect l="60924" t="6121" r="8859" b="50181"/>
          <a:stretch/>
        </p:blipFill>
        <p:spPr>
          <a:xfrm>
            <a:off x="7487850" y="737975"/>
            <a:ext cx="1656149" cy="1347224"/>
          </a:xfrm>
          <a:prstGeom prst="rect">
            <a:avLst/>
          </a:prstGeom>
          <a:noFill/>
          <a:ln>
            <a:noFill/>
          </a:ln>
        </p:spPr>
      </p:pic>
      <p:sp>
        <p:nvSpPr>
          <p:cNvPr id="403" name="Google Shape;403;p42"/>
          <p:cNvSpPr txBox="1"/>
          <p:nvPr/>
        </p:nvSpPr>
        <p:spPr>
          <a:xfrm>
            <a:off x="5567775" y="4780250"/>
            <a:ext cx="3259200" cy="33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rPr>
              <a:t>Data sources:RoVista, AS Hegemony, RIPE RIS</a:t>
            </a:r>
            <a:endParaRPr sz="1000">
              <a:solidFill>
                <a:srgbClr val="25316A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43"/>
          <p:cNvSpPr txBox="1">
            <a:spLocks noGrp="1"/>
          </p:cNvSpPr>
          <p:nvPr>
            <p:ph type="title"/>
          </p:nvPr>
        </p:nvSpPr>
        <p:spPr>
          <a:xfrm>
            <a:off x="311700" y="219600"/>
            <a:ext cx="7703700" cy="2772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Romania</a:t>
            </a:r>
            <a:endParaRPr/>
          </a:p>
        </p:txBody>
      </p:sp>
      <p:sp>
        <p:nvSpPr>
          <p:cNvPr id="409" name="Google Shape;409;p43"/>
          <p:cNvSpPr txBox="1">
            <a:spLocks noGrp="1"/>
          </p:cNvSpPr>
          <p:nvPr>
            <p:ph type="sldNum" idx="12"/>
          </p:nvPr>
        </p:nvSpPr>
        <p:spPr>
          <a:xfrm>
            <a:off x="8326797" y="4751140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26</a:t>
            </a:fld>
            <a:endParaRPr/>
          </a:p>
        </p:txBody>
      </p:sp>
      <p:pic>
        <p:nvPicPr>
          <p:cNvPr id="410" name="Google Shape;410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4550" y="67200"/>
            <a:ext cx="5458007" cy="4771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11" name="Google Shape;411;p43"/>
          <p:cNvPicPr preferRelativeResize="0"/>
          <p:nvPr/>
        </p:nvPicPr>
        <p:blipFill rotWithShape="1">
          <a:blip r:embed="rId4">
            <a:alphaModFix/>
          </a:blip>
          <a:srcRect l="60924" t="6121" r="8859" b="50181"/>
          <a:stretch/>
        </p:blipFill>
        <p:spPr>
          <a:xfrm>
            <a:off x="7487850" y="737975"/>
            <a:ext cx="1656149" cy="1347224"/>
          </a:xfrm>
          <a:prstGeom prst="rect">
            <a:avLst/>
          </a:prstGeom>
          <a:noFill/>
          <a:ln>
            <a:noFill/>
          </a:ln>
        </p:spPr>
      </p:pic>
      <p:sp>
        <p:nvSpPr>
          <p:cNvPr id="412" name="Google Shape;412;p43"/>
          <p:cNvSpPr txBox="1"/>
          <p:nvPr/>
        </p:nvSpPr>
        <p:spPr>
          <a:xfrm>
            <a:off x="5564050" y="4778600"/>
            <a:ext cx="32064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rPr>
              <a:t>Data sources:RoVista, AS Hegemony, RIPE RIS</a:t>
            </a:r>
            <a:endParaRPr sz="1000">
              <a:solidFill>
                <a:srgbClr val="25316A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44"/>
          <p:cNvSpPr txBox="1">
            <a:spLocks noGrp="1"/>
          </p:cNvSpPr>
          <p:nvPr>
            <p:ph type="title"/>
          </p:nvPr>
        </p:nvSpPr>
        <p:spPr>
          <a:xfrm>
            <a:off x="311700" y="219600"/>
            <a:ext cx="7703700" cy="2772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Albania</a:t>
            </a:r>
            <a:endParaRPr/>
          </a:p>
        </p:txBody>
      </p:sp>
      <p:sp>
        <p:nvSpPr>
          <p:cNvPr id="418" name="Google Shape;418;p44"/>
          <p:cNvSpPr txBox="1">
            <a:spLocks noGrp="1"/>
          </p:cNvSpPr>
          <p:nvPr>
            <p:ph type="sldNum" idx="12"/>
          </p:nvPr>
        </p:nvSpPr>
        <p:spPr>
          <a:xfrm>
            <a:off x="8326797" y="4751140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27</a:t>
            </a:fld>
            <a:endParaRPr/>
          </a:p>
        </p:txBody>
      </p:sp>
      <p:pic>
        <p:nvPicPr>
          <p:cNvPr id="419" name="Google Shape;419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91825" y="295800"/>
            <a:ext cx="6140373" cy="4475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0" name="Google Shape;420;p44"/>
          <p:cNvPicPr preferRelativeResize="0"/>
          <p:nvPr/>
        </p:nvPicPr>
        <p:blipFill rotWithShape="1">
          <a:blip r:embed="rId4">
            <a:alphaModFix/>
          </a:blip>
          <a:srcRect l="60924" t="6121" r="8859" b="50181"/>
          <a:stretch/>
        </p:blipFill>
        <p:spPr>
          <a:xfrm>
            <a:off x="7487850" y="737975"/>
            <a:ext cx="1656149" cy="1347224"/>
          </a:xfrm>
          <a:prstGeom prst="rect">
            <a:avLst/>
          </a:prstGeom>
          <a:noFill/>
          <a:ln>
            <a:noFill/>
          </a:ln>
        </p:spPr>
      </p:pic>
      <p:sp>
        <p:nvSpPr>
          <p:cNvPr id="421" name="Google Shape;421;p44"/>
          <p:cNvSpPr txBox="1"/>
          <p:nvPr/>
        </p:nvSpPr>
        <p:spPr>
          <a:xfrm>
            <a:off x="5563675" y="4778600"/>
            <a:ext cx="36312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rPr>
              <a:t>Data sources:RoVista, AS Hegemony, RIPE RIS</a:t>
            </a:r>
            <a:endParaRPr sz="1000">
              <a:solidFill>
                <a:srgbClr val="25316A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45"/>
          <p:cNvSpPr txBox="1">
            <a:spLocks noGrp="1"/>
          </p:cNvSpPr>
          <p:nvPr>
            <p:ph type="title"/>
          </p:nvPr>
        </p:nvSpPr>
        <p:spPr>
          <a:xfrm>
            <a:off x="311700" y="219600"/>
            <a:ext cx="7703700" cy="2772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Slovenia</a:t>
            </a:r>
            <a:endParaRPr/>
          </a:p>
        </p:txBody>
      </p:sp>
      <p:sp>
        <p:nvSpPr>
          <p:cNvPr id="427" name="Google Shape;427;p45"/>
          <p:cNvSpPr txBox="1">
            <a:spLocks noGrp="1"/>
          </p:cNvSpPr>
          <p:nvPr>
            <p:ph type="sldNum" idx="12"/>
          </p:nvPr>
        </p:nvSpPr>
        <p:spPr>
          <a:xfrm>
            <a:off x="8326797" y="4751140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28</a:t>
            </a:fld>
            <a:endParaRPr/>
          </a:p>
        </p:txBody>
      </p:sp>
      <p:pic>
        <p:nvPicPr>
          <p:cNvPr id="428" name="Google Shape;428;p45"/>
          <p:cNvPicPr preferRelativeResize="0"/>
          <p:nvPr/>
        </p:nvPicPr>
        <p:blipFill rotWithShape="1">
          <a:blip r:embed="rId3">
            <a:alphaModFix/>
          </a:blip>
          <a:srcRect t="5327" b="1362"/>
          <a:stretch/>
        </p:blipFill>
        <p:spPr>
          <a:xfrm>
            <a:off x="1869463" y="143400"/>
            <a:ext cx="4464426" cy="4530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9" name="Google Shape;429;p45"/>
          <p:cNvPicPr preferRelativeResize="0"/>
          <p:nvPr/>
        </p:nvPicPr>
        <p:blipFill rotWithShape="1">
          <a:blip r:embed="rId4">
            <a:alphaModFix/>
          </a:blip>
          <a:srcRect l="60924" t="6121" r="8859" b="50181"/>
          <a:stretch/>
        </p:blipFill>
        <p:spPr>
          <a:xfrm>
            <a:off x="7487850" y="737975"/>
            <a:ext cx="1656149" cy="1347224"/>
          </a:xfrm>
          <a:prstGeom prst="rect">
            <a:avLst/>
          </a:prstGeom>
          <a:noFill/>
          <a:ln>
            <a:noFill/>
          </a:ln>
        </p:spPr>
      </p:pic>
      <p:sp>
        <p:nvSpPr>
          <p:cNvPr id="430" name="Google Shape;430;p45"/>
          <p:cNvSpPr txBox="1"/>
          <p:nvPr/>
        </p:nvSpPr>
        <p:spPr>
          <a:xfrm>
            <a:off x="5559375" y="4778600"/>
            <a:ext cx="32835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rPr>
              <a:t>Data sources:RoVista, AS Hegemony, RIPE RIS</a:t>
            </a:r>
            <a:endParaRPr sz="1000">
              <a:solidFill>
                <a:srgbClr val="25316A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6"/>
          <p:cNvSpPr txBox="1">
            <a:spLocks noGrp="1"/>
          </p:cNvSpPr>
          <p:nvPr>
            <p:ph type="sldNum" idx="12"/>
          </p:nvPr>
        </p:nvSpPr>
        <p:spPr>
          <a:xfrm>
            <a:off x="8326797" y="4751140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  <p:sp>
        <p:nvSpPr>
          <p:cNvPr id="166" name="Google Shape;166;p16"/>
          <p:cNvSpPr txBox="1">
            <a:spLocks noGrp="1"/>
          </p:cNvSpPr>
          <p:nvPr>
            <p:ph type="title"/>
          </p:nvPr>
        </p:nvSpPr>
        <p:spPr>
          <a:xfrm>
            <a:off x="311700" y="219600"/>
            <a:ext cx="7703700" cy="277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Internet Resilience Index</a:t>
            </a:r>
            <a:endParaRPr/>
          </a:p>
        </p:txBody>
      </p:sp>
      <p:pic>
        <p:nvPicPr>
          <p:cNvPr id="167" name="Google Shape;167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3300" y="850524"/>
            <a:ext cx="8657398" cy="2582850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16"/>
          <p:cNvSpPr txBox="1"/>
          <p:nvPr/>
        </p:nvSpPr>
        <p:spPr>
          <a:xfrm>
            <a:off x="243300" y="3589550"/>
            <a:ext cx="4419900" cy="87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rPr>
              <a:t>Internet Society Pulse:</a:t>
            </a:r>
            <a:br>
              <a:rPr lang="en-GB" sz="1500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n-GB" sz="1300" u="sng">
                <a:solidFill>
                  <a:srgbClr val="F26738"/>
                </a:solidFill>
                <a:latin typeface="Verdana"/>
                <a:ea typeface="Verdana"/>
                <a:cs typeface="Verdana"/>
                <a:sym typeface="Verdana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pulse.internetsociety.org/resilience</a:t>
            </a:r>
            <a:r>
              <a:rPr lang="en-GB" sz="1300">
                <a:solidFill>
                  <a:srgbClr val="F26738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 sz="1300">
              <a:solidFill>
                <a:srgbClr val="F26738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69" name="Google Shape;169;p16"/>
          <p:cNvPicPr preferRelativeResize="0"/>
          <p:nvPr/>
        </p:nvPicPr>
        <p:blipFill rotWithShape="1">
          <a:blip r:embed="rId5">
            <a:alphaModFix/>
          </a:blip>
          <a:srcRect l="24902"/>
          <a:stretch/>
        </p:blipFill>
        <p:spPr>
          <a:xfrm>
            <a:off x="3732777" y="967100"/>
            <a:ext cx="3980226" cy="27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7"/>
          <p:cNvSpPr txBox="1">
            <a:spLocks noGrp="1"/>
          </p:cNvSpPr>
          <p:nvPr>
            <p:ph type="sldNum" idx="12"/>
          </p:nvPr>
        </p:nvSpPr>
        <p:spPr>
          <a:xfrm>
            <a:off x="8326797" y="4751140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</a:t>
            </a:fld>
            <a:endParaRPr/>
          </a:p>
        </p:txBody>
      </p:sp>
      <p:sp>
        <p:nvSpPr>
          <p:cNvPr id="175" name="Google Shape;175;p17"/>
          <p:cNvSpPr txBox="1">
            <a:spLocks noGrp="1"/>
          </p:cNvSpPr>
          <p:nvPr>
            <p:ph type="title"/>
          </p:nvPr>
        </p:nvSpPr>
        <p:spPr>
          <a:xfrm>
            <a:off x="311700" y="219600"/>
            <a:ext cx="7703700" cy="277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Internet Resilience Index</a:t>
            </a:r>
            <a:endParaRPr/>
          </a:p>
        </p:txBody>
      </p:sp>
      <p:pic>
        <p:nvPicPr>
          <p:cNvPr id="176" name="Google Shape;176;p17"/>
          <p:cNvPicPr preferRelativeResize="0"/>
          <p:nvPr/>
        </p:nvPicPr>
        <p:blipFill rotWithShape="1">
          <a:blip r:embed="rId3">
            <a:alphaModFix/>
          </a:blip>
          <a:srcRect l="1156" b="8583"/>
          <a:stretch/>
        </p:blipFill>
        <p:spPr>
          <a:xfrm>
            <a:off x="666600" y="1020662"/>
            <a:ext cx="7810797" cy="3381637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17"/>
          <p:cNvSpPr txBox="1"/>
          <p:nvPr/>
        </p:nvSpPr>
        <p:spPr>
          <a:xfrm>
            <a:off x="6120150" y="4755500"/>
            <a:ext cx="35778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u="sng">
                <a:solidFill>
                  <a:srgbClr val="F26738"/>
                </a:solidFill>
                <a:latin typeface="Verdana"/>
                <a:ea typeface="Verdana"/>
                <a:cs typeface="Verdana"/>
                <a:sym typeface="Verdana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pulse.internetsociety.org/resilience</a:t>
            </a:r>
            <a:r>
              <a:rPr lang="en-GB" sz="1000">
                <a:solidFill>
                  <a:srgbClr val="F26738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 sz="1000">
              <a:solidFill>
                <a:srgbClr val="F26738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178" name="Google Shape;178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7900" y="665746"/>
            <a:ext cx="5299985" cy="27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8"/>
          <p:cNvSpPr txBox="1">
            <a:spLocks noGrp="1"/>
          </p:cNvSpPr>
          <p:nvPr>
            <p:ph type="title"/>
          </p:nvPr>
        </p:nvSpPr>
        <p:spPr>
          <a:xfrm>
            <a:off x="311700" y="219600"/>
            <a:ext cx="7703700" cy="5541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Internet Resilience Index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18"/>
          <p:cNvSpPr txBox="1">
            <a:spLocks noGrp="1"/>
          </p:cNvSpPr>
          <p:nvPr>
            <p:ph type="sldNum" idx="12"/>
          </p:nvPr>
        </p:nvSpPr>
        <p:spPr>
          <a:xfrm>
            <a:off x="8326797" y="4751140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5</a:t>
            </a:fld>
            <a:endParaRPr/>
          </a:p>
        </p:txBody>
      </p:sp>
      <p:pic>
        <p:nvPicPr>
          <p:cNvPr id="185" name="Google Shape;185;p18"/>
          <p:cNvPicPr preferRelativeResize="0"/>
          <p:nvPr/>
        </p:nvPicPr>
        <p:blipFill rotWithShape="1">
          <a:blip r:embed="rId3">
            <a:alphaModFix/>
          </a:blip>
          <a:srcRect b="31884"/>
          <a:stretch/>
        </p:blipFill>
        <p:spPr>
          <a:xfrm>
            <a:off x="361338" y="865425"/>
            <a:ext cx="8421326" cy="3586224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18"/>
          <p:cNvSpPr txBox="1"/>
          <p:nvPr/>
        </p:nvSpPr>
        <p:spPr>
          <a:xfrm>
            <a:off x="6120150" y="4755500"/>
            <a:ext cx="35778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 u="sng">
                <a:solidFill>
                  <a:srgbClr val="F26738"/>
                </a:solidFill>
                <a:latin typeface="Verdana"/>
                <a:ea typeface="Verdana"/>
                <a:cs typeface="Verdana"/>
                <a:sym typeface="Verdana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pulse.internetsociety.org/resilience</a:t>
            </a:r>
            <a:r>
              <a:rPr lang="en-GB" sz="1000">
                <a:solidFill>
                  <a:srgbClr val="F26738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 sz="1000">
              <a:solidFill>
                <a:srgbClr val="F26738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0"/>
          <p:cNvSpPr txBox="1"/>
          <p:nvPr/>
        </p:nvSpPr>
        <p:spPr>
          <a:xfrm>
            <a:off x="759050" y="3507575"/>
            <a:ext cx="5009100" cy="54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4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Market readiness</a:t>
            </a:r>
            <a:endParaRPr sz="3400" b="1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cxnSp>
        <p:nvCxnSpPr>
          <p:cNvPr id="216" name="Google Shape;216;p20"/>
          <p:cNvCxnSpPr/>
          <p:nvPr/>
        </p:nvCxnSpPr>
        <p:spPr>
          <a:xfrm>
            <a:off x="796800" y="4248557"/>
            <a:ext cx="6415500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7" name="Google Shape;217;p20"/>
          <p:cNvSpPr txBox="1"/>
          <p:nvPr/>
        </p:nvSpPr>
        <p:spPr>
          <a:xfrm>
            <a:off x="759050" y="4248550"/>
            <a:ext cx="3474600" cy="24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Market structure</a:t>
            </a:r>
            <a:endParaRPr sz="180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25316A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Google Shape;222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897" y="647700"/>
            <a:ext cx="5476480" cy="3903426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21"/>
          <p:cNvSpPr txBox="1">
            <a:spLocks noGrp="1"/>
          </p:cNvSpPr>
          <p:nvPr>
            <p:ph type="title"/>
          </p:nvPr>
        </p:nvSpPr>
        <p:spPr>
          <a:xfrm>
            <a:off x="311700" y="219600"/>
            <a:ext cx="7703700" cy="2772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Peer-to-peer connections: Serbia</a:t>
            </a:r>
            <a:endParaRPr/>
          </a:p>
        </p:txBody>
      </p:sp>
      <p:sp>
        <p:nvSpPr>
          <p:cNvPr id="224" name="Google Shape;224;p21"/>
          <p:cNvSpPr txBox="1">
            <a:spLocks noGrp="1"/>
          </p:cNvSpPr>
          <p:nvPr>
            <p:ph type="sldNum" idx="12"/>
          </p:nvPr>
        </p:nvSpPr>
        <p:spPr>
          <a:xfrm>
            <a:off x="8326797" y="4751140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  <p:sp>
        <p:nvSpPr>
          <p:cNvPr id="225" name="Google Shape;225;p21"/>
          <p:cNvSpPr txBox="1"/>
          <p:nvPr/>
        </p:nvSpPr>
        <p:spPr>
          <a:xfrm>
            <a:off x="6457950" y="4752000"/>
            <a:ext cx="2229000" cy="23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u="sng">
                <a:solidFill>
                  <a:srgbClr val="F26738"/>
                </a:solidFill>
                <a:latin typeface="Verdana"/>
                <a:ea typeface="Verdana"/>
                <a:cs typeface="Verdana"/>
                <a:sym typeface="Verdana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jedi.ripe.net/peer-to-peer</a:t>
            </a:r>
            <a:r>
              <a:rPr lang="en-GB" sz="1200">
                <a:solidFill>
                  <a:srgbClr val="F26738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 sz="1200">
              <a:solidFill>
                <a:srgbClr val="F26738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6" name="Google Shape;226;p21"/>
          <p:cNvSpPr/>
          <p:nvPr/>
        </p:nvSpPr>
        <p:spPr>
          <a:xfrm>
            <a:off x="5777125" y="1475150"/>
            <a:ext cx="2946000" cy="19146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6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27" name="Google Shape;227;p21"/>
          <p:cNvSpPr txBox="1"/>
          <p:nvPr/>
        </p:nvSpPr>
        <p:spPr>
          <a:xfrm>
            <a:off x="5430900" y="1587125"/>
            <a:ext cx="3216000" cy="197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rPr>
              <a:t>The sketch show how end-users interconnect within a country.</a:t>
            </a:r>
            <a:br>
              <a:rPr lang="en-GB" sz="1000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rPr>
            </a:br>
            <a:endParaRPr sz="1000">
              <a:solidFill>
                <a:srgbClr val="25316A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45720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rPr>
              <a:t>It illustrates the peer-to-peer fabric at</a:t>
            </a:r>
            <a:br>
              <a:rPr lang="en-GB" sz="1000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lang="en-GB" sz="1000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rPr>
              <a:t>a specific point in time and provides insight into how networks interconnect users.</a:t>
            </a:r>
            <a:endParaRPr sz="1000">
              <a:solidFill>
                <a:srgbClr val="25316A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25316A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22"/>
          <p:cNvSpPr txBox="1">
            <a:spLocks noGrp="1"/>
          </p:cNvSpPr>
          <p:nvPr>
            <p:ph type="title"/>
          </p:nvPr>
        </p:nvSpPr>
        <p:spPr>
          <a:xfrm>
            <a:off x="311700" y="219600"/>
            <a:ext cx="7703700" cy="2772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Peer-to-peer connections: Greece, Romania and Ukraine</a:t>
            </a:r>
            <a:endParaRPr/>
          </a:p>
        </p:txBody>
      </p:sp>
      <p:pic>
        <p:nvPicPr>
          <p:cNvPr id="233" name="Google Shape;233;p22"/>
          <p:cNvPicPr preferRelativeResize="0"/>
          <p:nvPr/>
        </p:nvPicPr>
        <p:blipFill rotWithShape="1">
          <a:blip r:embed="rId3">
            <a:alphaModFix/>
          </a:blip>
          <a:srcRect l="4124" r="2356"/>
          <a:stretch/>
        </p:blipFill>
        <p:spPr>
          <a:xfrm>
            <a:off x="419100" y="496800"/>
            <a:ext cx="8456402" cy="4291861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p22"/>
          <p:cNvSpPr txBox="1">
            <a:spLocks noGrp="1"/>
          </p:cNvSpPr>
          <p:nvPr>
            <p:ph type="sldNum" idx="12"/>
          </p:nvPr>
        </p:nvSpPr>
        <p:spPr>
          <a:xfrm>
            <a:off x="8326797" y="4751140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8</a:t>
            </a:fld>
            <a:endParaRPr/>
          </a:p>
        </p:txBody>
      </p:sp>
      <p:sp>
        <p:nvSpPr>
          <p:cNvPr id="235" name="Google Shape;235;p22"/>
          <p:cNvSpPr txBox="1"/>
          <p:nvPr/>
        </p:nvSpPr>
        <p:spPr>
          <a:xfrm>
            <a:off x="1657350" y="3219450"/>
            <a:ext cx="7809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rPr>
              <a:t>Greece</a:t>
            </a:r>
            <a:endParaRPr sz="1200">
              <a:solidFill>
                <a:srgbClr val="25316A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6" name="Google Shape;236;p22"/>
          <p:cNvSpPr txBox="1"/>
          <p:nvPr/>
        </p:nvSpPr>
        <p:spPr>
          <a:xfrm>
            <a:off x="6915150" y="3219450"/>
            <a:ext cx="8763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rPr>
              <a:t>Romania</a:t>
            </a:r>
            <a:endParaRPr sz="1200">
              <a:solidFill>
                <a:srgbClr val="25316A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7" name="Google Shape;237;p22"/>
          <p:cNvSpPr txBox="1"/>
          <p:nvPr/>
        </p:nvSpPr>
        <p:spPr>
          <a:xfrm>
            <a:off x="5553075" y="4227275"/>
            <a:ext cx="780900" cy="2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rPr>
              <a:t>Ukraine</a:t>
            </a:r>
            <a:endParaRPr sz="1200">
              <a:solidFill>
                <a:srgbClr val="25316A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38" name="Google Shape;238;p22"/>
          <p:cNvSpPr txBox="1"/>
          <p:nvPr/>
        </p:nvSpPr>
        <p:spPr>
          <a:xfrm>
            <a:off x="6458400" y="4580675"/>
            <a:ext cx="22476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u="sng">
                <a:solidFill>
                  <a:srgbClr val="F26738"/>
                </a:solidFill>
                <a:latin typeface="Verdana"/>
                <a:ea typeface="Verdana"/>
                <a:cs typeface="Verdana"/>
                <a:sym typeface="Verdana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</a:t>
            </a:r>
            <a:r>
              <a:rPr lang="en-GB" sz="1200" u="sng">
                <a:solidFill>
                  <a:srgbClr val="F26738"/>
                </a:solidFill>
                <a:latin typeface="Verdana"/>
                <a:ea typeface="Verdana"/>
                <a:cs typeface="Verdana"/>
                <a:sym typeface="Verdana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edi.ripe.net/peer-to-peer</a:t>
            </a:r>
            <a:r>
              <a:rPr lang="en-GB" sz="1200">
                <a:solidFill>
                  <a:srgbClr val="F26738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 sz="1200">
              <a:solidFill>
                <a:srgbClr val="F26738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3"/>
          <p:cNvSpPr txBox="1">
            <a:spLocks noGrp="1"/>
          </p:cNvSpPr>
          <p:nvPr>
            <p:ph type="title"/>
          </p:nvPr>
        </p:nvSpPr>
        <p:spPr>
          <a:xfrm>
            <a:off x="311700" y="219600"/>
            <a:ext cx="7703700" cy="2772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Market structure</a:t>
            </a:r>
            <a:endParaRPr/>
          </a:p>
        </p:txBody>
      </p:sp>
      <p:sp>
        <p:nvSpPr>
          <p:cNvPr id="244" name="Google Shape;244;p23"/>
          <p:cNvSpPr txBox="1">
            <a:spLocks noGrp="1"/>
          </p:cNvSpPr>
          <p:nvPr>
            <p:ph type="sldNum" idx="12"/>
          </p:nvPr>
        </p:nvSpPr>
        <p:spPr>
          <a:xfrm>
            <a:off x="8326797" y="4751140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  <p:pic>
        <p:nvPicPr>
          <p:cNvPr id="245" name="Google Shape;245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6025" y="682925"/>
            <a:ext cx="2512325" cy="4029769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23"/>
          <p:cNvSpPr/>
          <p:nvPr/>
        </p:nvSpPr>
        <p:spPr>
          <a:xfrm>
            <a:off x="3810000" y="1420727"/>
            <a:ext cx="4416000" cy="18918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57150" dist="19050" dir="5400000" algn="bl" rotWithShape="0">
              <a:srgbClr val="000000">
                <a:alpha val="6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47" name="Google Shape;247;p23"/>
          <p:cNvSpPr txBox="1"/>
          <p:nvPr/>
        </p:nvSpPr>
        <p:spPr>
          <a:xfrm>
            <a:off x="3856215" y="1352550"/>
            <a:ext cx="4416000" cy="201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rPr>
              <a:t>The Herfindahl-Hirschman Index (HHI) is an economic measure of market concentration.</a:t>
            </a:r>
            <a:endParaRPr sz="1000">
              <a:solidFill>
                <a:srgbClr val="25316A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rPr>
              <a:t>We calculate the HHI using APNIC data on networks serving users in a specific country. Only networks with over 1% of users in that country are included.</a:t>
            </a:r>
            <a:endParaRPr sz="1000">
              <a:solidFill>
                <a:srgbClr val="25316A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rPr>
              <a:t>By converting percentages to fractions, we obtain an HHI ranging from 0 (no concentration) to 1 (monopoly).</a:t>
            </a:r>
            <a:endParaRPr sz="1000">
              <a:solidFill>
                <a:srgbClr val="25316A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000">
              <a:solidFill>
                <a:srgbClr val="25316A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48" name="Google Shape;248;p23"/>
          <p:cNvSpPr txBox="1"/>
          <p:nvPr/>
        </p:nvSpPr>
        <p:spPr>
          <a:xfrm>
            <a:off x="7002150" y="4789125"/>
            <a:ext cx="1991400" cy="24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25316A"/>
                </a:solidFill>
                <a:latin typeface="Verdana"/>
                <a:ea typeface="Verdana"/>
                <a:cs typeface="Verdana"/>
                <a:sym typeface="Verdana"/>
              </a:rPr>
              <a:t>Data source: PeeringDB</a:t>
            </a:r>
            <a:endParaRPr sz="1000">
              <a:solidFill>
                <a:srgbClr val="25316A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RIPE NCC - Main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586</Words>
  <Application>Microsoft Macintosh PowerPoint</Application>
  <PresentationFormat>On-screen Show (16:9)</PresentationFormat>
  <Paragraphs>87</Paragraphs>
  <Slides>28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Arial</vt:lpstr>
      <vt:lpstr>Verdana</vt:lpstr>
      <vt:lpstr>RIPE NCC - Main</vt:lpstr>
      <vt:lpstr>PowerPoint Presentation</vt:lpstr>
      <vt:lpstr>PowerPoint Presentation</vt:lpstr>
      <vt:lpstr>Internet Resilience Index</vt:lpstr>
      <vt:lpstr>Internet Resilience Index</vt:lpstr>
      <vt:lpstr>Internet Resilience Index </vt:lpstr>
      <vt:lpstr>PowerPoint Presentation</vt:lpstr>
      <vt:lpstr>Peer-to-peer connections: Serbia</vt:lpstr>
      <vt:lpstr>Peer-to-peer connections: Greece, Romania and Ukraine</vt:lpstr>
      <vt:lpstr>Market structure</vt:lpstr>
      <vt:lpstr>PowerPoint Presentation</vt:lpstr>
      <vt:lpstr>PowerPoint Presentation</vt:lpstr>
      <vt:lpstr>Upstream operators providing connectivity into Serbia</vt:lpstr>
      <vt:lpstr>Upstream operators providing connectivity into Slovenia</vt:lpstr>
      <vt:lpstr>Upstream operators providing connectivity into Romania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Cloud, CDN and OTT leaders in IXP participation</vt:lpstr>
      <vt:lpstr>Highlights</vt:lpstr>
      <vt:lpstr>PowerPoint Presentation</vt:lpstr>
      <vt:lpstr>PowerPoint Presentation</vt:lpstr>
      <vt:lpstr>PowerPoint Presentation</vt:lpstr>
      <vt:lpstr>Serbia</vt:lpstr>
      <vt:lpstr>Romania</vt:lpstr>
      <vt:lpstr>Albania</vt:lpstr>
      <vt:lpstr>Slovenia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Jelena Cosic</cp:lastModifiedBy>
  <cp:revision>2</cp:revision>
  <dcterms:modified xsi:type="dcterms:W3CDTF">2024-11-18T10:36:32Z</dcterms:modified>
</cp:coreProperties>
</file>