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48" r:id="rId1"/>
  </p:sldMasterIdLst>
  <p:notesMasterIdLst>
    <p:notesMasterId r:id="rId8"/>
  </p:notesMasterIdLst>
  <p:sldIdLst>
    <p:sldId id="260" r:id="rId2"/>
    <p:sldId id="261" r:id="rId3"/>
    <p:sldId id="263" r:id="rId4"/>
    <p:sldId id="264" r:id="rId5"/>
    <p:sldId id="265" r:id="rId6"/>
    <p:sldId id="262" r:id="rId7"/>
  </p:sldIdLst>
  <p:sldSz cx="12192000" cy="6858000"/>
  <p:notesSz cx="6858000" cy="9144000"/>
  <p:embeddedFontLst>
    <p:embeddedFont>
      <p:font typeface="Pangea" panose="020B0604020202020204" charset="0"/>
      <p:regular r:id="rId9"/>
      <p:bold r:id="rId10"/>
    </p:embeddedFont>
  </p:embeddedFontLst>
  <p:defaultTextStyle>
    <a:defPPr>
      <a:defRPr lang="e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73EB"/>
    <a:srgbClr val="000E75"/>
    <a:srgbClr val="EFEB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/>
    <p:restoredTop sz="88231"/>
  </p:normalViewPr>
  <p:slideViewPr>
    <p:cSldViewPr snapToGrid="0" snapToObjects="1">
      <p:cViewPr>
        <p:scale>
          <a:sx n="75" d="100"/>
          <a:sy n="75" d="100"/>
        </p:scale>
        <p:origin x="1152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310582-0EB3-D244-A7A2-2839B5096E64}" type="datetimeFigureOut">
              <a:rPr lang="en-RS" smtClean="0"/>
              <a:t>11/10/2024</a:t>
            </a:fld>
            <a:endParaRPr lang="e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E3B512-1BFC-DB4D-8F4B-7422A385F284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154499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EU Digital </a:t>
            </a:r>
            <a:r>
              <a:rPr lang="en-GB" dirty="0" err="1"/>
              <a:t>Suvereignity</a:t>
            </a:r>
            <a:r>
              <a:rPr lang="en-GB" dirty="0"/>
              <a:t> - https://www.europarl.europa.eu/RegData/etudes/BRIE/2020/651992/EPRS_BRI(2020)651992_EN.pdf</a:t>
            </a:r>
          </a:p>
          <a:p>
            <a:r>
              <a:rPr lang="en-GB" dirty="0"/>
              <a:t>NIS directive 2016 - http://</a:t>
            </a:r>
            <a:r>
              <a:rPr lang="en-GB" dirty="0" err="1"/>
              <a:t>www.europarl.europa.eu</a:t>
            </a:r>
            <a:r>
              <a:rPr lang="en-GB" dirty="0"/>
              <a:t>/legislative-train/theme-connected-digital-single-market/file-network-and-information-security </a:t>
            </a:r>
          </a:p>
          <a:p>
            <a:r>
              <a:rPr lang="en-GB" dirty="0"/>
              <a:t>The European Cybersecurity Act 2018 - http://</a:t>
            </a:r>
            <a:r>
              <a:rPr lang="en-GB" dirty="0" err="1"/>
              <a:t>europa.eu</a:t>
            </a:r>
            <a:r>
              <a:rPr lang="en-GB" dirty="0"/>
              <a:t>/rapid/press-release_IP-18-6759_en.htm - https://</a:t>
            </a:r>
            <a:r>
              <a:rPr lang="en-GB" dirty="0" err="1"/>
              <a:t>www.bmwi.de</a:t>
            </a:r>
            <a:r>
              <a:rPr lang="en-GB" dirty="0"/>
              <a:t>/</a:t>
            </a:r>
            <a:r>
              <a:rPr lang="en-GB" dirty="0" err="1"/>
              <a:t>Redaktion</a:t>
            </a:r>
            <a:r>
              <a:rPr lang="en-GB" dirty="0"/>
              <a:t>/DE/Downloads/F/</a:t>
            </a:r>
            <a:r>
              <a:rPr lang="en-GB" dirty="0" err="1"/>
              <a:t>franco-german-position-on-gaia-x.pdf?__blob</a:t>
            </a:r>
            <a:r>
              <a:rPr lang="en-GB" dirty="0"/>
              <a:t>=</a:t>
            </a:r>
            <a:r>
              <a:rPr lang="en-GB" dirty="0" err="1"/>
              <a:t>publicationFile&amp;v</a:t>
            </a:r>
            <a:r>
              <a:rPr lang="en-GB" dirty="0"/>
              <a:t>=10 </a:t>
            </a:r>
          </a:p>
          <a:p>
            <a:r>
              <a:rPr lang="en-GB" dirty="0"/>
              <a:t>The European cloud initiative Gaia-X project</a:t>
            </a:r>
          </a:p>
          <a:p>
            <a:endParaRPr lang="en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E3B512-1BFC-DB4D-8F4B-7422A385F284}" type="slidenum">
              <a:rPr lang="en-RS" smtClean="0"/>
              <a:t>2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872069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FB04228-8271-5645-B0DA-6C66119538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81D089-B968-2C49-B821-6E41D31CE3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90661" y="977030"/>
            <a:ext cx="6077339" cy="2404997"/>
          </a:xfrm>
        </p:spPr>
        <p:txBody>
          <a:bodyPr anchor="ctr" anchorCtr="0"/>
          <a:lstStyle>
            <a:lvl1pPr algn="l">
              <a:defRPr sz="6000" b="1">
                <a:solidFill>
                  <a:srgbClr val="EFEBDC"/>
                </a:solidFill>
                <a:latin typeface="Pangea" panose="020B0504000000000000" pitchFamily="34" charset="0"/>
                <a:ea typeface="Pangea" panose="020B0504000000000000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R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0E91FE-5FBD-D446-9B4E-D15454408E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90660" y="3602038"/>
            <a:ext cx="607734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EFEBDC"/>
                </a:solidFill>
                <a:latin typeface="Pangea" panose="020B0504000000000000" pitchFamily="34" charset="0"/>
                <a:ea typeface="Pangea" panose="020B0504000000000000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R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B17F659-CF60-6D43-B49E-C46CBB9474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91050" y="6317365"/>
            <a:ext cx="1627260" cy="18307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RS" sz="1200" b="0" kern="1200" dirty="0">
                <a:solidFill>
                  <a:srgbClr val="EFEBDC"/>
                </a:solidFill>
                <a:latin typeface="Pangea" panose="020B0504000000000000" pitchFamily="34" charset="0"/>
                <a:ea typeface="Pangea" panose="020B0504000000000000" pitchFamily="34" charset="0"/>
                <a:cs typeface="+mn-cs"/>
              </a:defRPr>
            </a:lvl1pPr>
          </a:lstStyle>
          <a:p>
            <a:pPr lvl="0"/>
            <a:r>
              <a:rPr lang="en-US" dirty="0"/>
              <a:t>4/1/22</a:t>
            </a:r>
            <a:endParaRPr lang="en-RS" dirty="0"/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15FD4BB6-0AA7-9240-B979-6F37F03ADE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11612" y="6317365"/>
            <a:ext cx="1627260" cy="18307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RS" sz="1200" b="0" kern="1200" dirty="0">
                <a:solidFill>
                  <a:srgbClr val="EFEBDC"/>
                </a:solidFill>
                <a:latin typeface="Pangea" panose="020B0504000000000000" pitchFamily="34" charset="0"/>
                <a:ea typeface="Pangea" panose="020B0504000000000000" pitchFamily="34" charset="0"/>
                <a:cs typeface="+mn-cs"/>
              </a:defRPr>
            </a:lvl1pPr>
          </a:lstStyle>
          <a:p>
            <a:pPr lvl="0"/>
            <a:r>
              <a:rPr lang="sr-Cyrl-RS" dirty="0"/>
              <a:t>Име Презиме</a:t>
            </a:r>
            <a:endParaRPr lang="en-RS" dirty="0"/>
          </a:p>
        </p:txBody>
      </p:sp>
      <p:sp>
        <p:nvSpPr>
          <p:cNvPr id="19" name="Text Placeholder 14">
            <a:extLst>
              <a:ext uri="{FF2B5EF4-FFF2-40B4-BE49-F238E27FC236}">
                <a16:creationId xmlns:a16="http://schemas.microsoft.com/office/drawing/2014/main" id="{64C559FD-9171-8345-86C8-5F85773D19B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66029" y="6317365"/>
            <a:ext cx="1627260" cy="18307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RS" sz="1200" b="0" kern="1200" dirty="0">
                <a:solidFill>
                  <a:srgbClr val="EFEBDC"/>
                </a:solidFill>
                <a:latin typeface="Pangea" panose="020B0504000000000000" pitchFamily="34" charset="0"/>
                <a:ea typeface="Pangea" panose="020B0504000000000000" pitchFamily="34" charset="0"/>
                <a:cs typeface="+mn-cs"/>
              </a:defRPr>
            </a:lvl1pPr>
          </a:lstStyle>
          <a:p>
            <a:pPr lvl="0"/>
            <a:r>
              <a:rPr lang="sr-Cyrl-RS" dirty="0"/>
              <a:t>Назив</a:t>
            </a:r>
            <a:endParaRPr lang="en-R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DD41D6F-E0E3-2048-B9A2-80C73CEBFE44}"/>
              </a:ext>
            </a:extLst>
          </p:cNvPr>
          <p:cNvSpPr txBox="1"/>
          <p:nvPr userDrawn="1"/>
        </p:nvSpPr>
        <p:spPr>
          <a:xfrm>
            <a:off x="4590660" y="6084923"/>
            <a:ext cx="186855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r-Cyrl-RS" sz="1200" b="1" kern="1200" dirty="0">
                <a:solidFill>
                  <a:srgbClr val="EFEBDC"/>
                </a:solidFill>
                <a:latin typeface="Pangea" panose="020B0504000000000000" pitchFamily="34" charset="0"/>
                <a:ea typeface="Pangea" panose="020B0504000000000000" pitchFamily="34" charset="0"/>
                <a:cs typeface="+mn-cs"/>
              </a:rPr>
              <a:t>ДАТУМ</a:t>
            </a:r>
            <a:endParaRPr lang="en-RS" sz="1200" b="1" kern="1200" dirty="0">
              <a:solidFill>
                <a:srgbClr val="EFEBDC"/>
              </a:solidFill>
              <a:latin typeface="Pangea" panose="020B0504000000000000" pitchFamily="34" charset="0"/>
              <a:ea typeface="Pangea" panose="020B0504000000000000" pitchFamily="34" charset="0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D00BF98-5F08-ED45-B6B3-5A91DE19C16E}"/>
              </a:ext>
            </a:extLst>
          </p:cNvPr>
          <p:cNvSpPr txBox="1"/>
          <p:nvPr userDrawn="1"/>
        </p:nvSpPr>
        <p:spPr>
          <a:xfrm>
            <a:off x="7111612" y="6084923"/>
            <a:ext cx="186855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r-Cyrl-RS" sz="1200" b="1" kern="1200" dirty="0">
                <a:solidFill>
                  <a:srgbClr val="EFEBDC"/>
                </a:solidFill>
                <a:latin typeface="Pangea" panose="020B0504000000000000" pitchFamily="34" charset="0"/>
                <a:ea typeface="Pangea" panose="020B0504000000000000" pitchFamily="34" charset="0"/>
                <a:cs typeface="+mn-cs"/>
              </a:rPr>
              <a:t>ГОВОРИ</a:t>
            </a:r>
            <a:endParaRPr lang="en-RS" sz="1200" b="1" kern="1200" dirty="0">
              <a:solidFill>
                <a:srgbClr val="EFEBDC"/>
              </a:solidFill>
              <a:latin typeface="Pangea" panose="020B0504000000000000" pitchFamily="34" charset="0"/>
              <a:ea typeface="Pangea" panose="020B0504000000000000" pitchFamily="34" charset="0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EA6C4D7-4D07-6341-832A-36619612502D}"/>
              </a:ext>
            </a:extLst>
          </p:cNvPr>
          <p:cNvSpPr txBox="1"/>
          <p:nvPr userDrawn="1"/>
        </p:nvSpPr>
        <p:spPr>
          <a:xfrm>
            <a:off x="9666029" y="6084923"/>
            <a:ext cx="186855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r-Cyrl-RS" sz="1200" b="1" kern="1200" dirty="0">
                <a:solidFill>
                  <a:srgbClr val="EFEBDC"/>
                </a:solidFill>
                <a:latin typeface="Pangea" panose="020B0504000000000000" pitchFamily="34" charset="0"/>
                <a:ea typeface="Pangea" panose="020B0504000000000000" pitchFamily="34" charset="0"/>
                <a:cs typeface="+mn-cs"/>
              </a:rPr>
              <a:t>МАНИФЕСТАЦИЈА</a:t>
            </a:r>
            <a:endParaRPr lang="en-RS" sz="1200" b="1" kern="1200" dirty="0">
              <a:solidFill>
                <a:srgbClr val="EFEBDC"/>
              </a:solidFill>
              <a:latin typeface="Pangea" panose="020B0504000000000000" pitchFamily="34" charset="0"/>
              <a:ea typeface="Pangea" panose="020B0504000000000000" pitchFamily="34" charset="0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FCD2E6-4182-57AD-3311-A3074236E00B}"/>
              </a:ext>
            </a:extLst>
          </p:cNvPr>
          <p:cNvSpPr txBox="1"/>
          <p:nvPr userDrawn="1"/>
        </p:nvSpPr>
        <p:spPr>
          <a:xfrm>
            <a:off x="426579" y="6108811"/>
            <a:ext cx="186855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r-Cyrl-RS" sz="1200" b="0" kern="1200" dirty="0">
                <a:solidFill>
                  <a:srgbClr val="EFEBDC"/>
                </a:solidFill>
                <a:latin typeface="Pangea" panose="020B0504000000000000" pitchFamily="34" charset="0"/>
                <a:ea typeface="Pangea" panose="020B0504000000000000" pitchFamily="34" charset="0"/>
                <a:cs typeface="+mn-cs"/>
              </a:rPr>
              <a:t>Регистар националног</a:t>
            </a:r>
          </a:p>
          <a:p>
            <a:r>
              <a:rPr lang="sr-Cyrl-RS" sz="1200" b="0" kern="1200" dirty="0">
                <a:solidFill>
                  <a:srgbClr val="EFEBDC"/>
                </a:solidFill>
                <a:latin typeface="Pangea" panose="020B0504000000000000" pitchFamily="34" charset="0"/>
                <a:ea typeface="Pangea" panose="020B0504000000000000" pitchFamily="34" charset="0"/>
                <a:cs typeface="+mn-cs"/>
              </a:rPr>
              <a:t>интернет домена Србије</a:t>
            </a:r>
            <a:endParaRPr lang="en-RS" sz="1200" b="0" kern="1200" dirty="0">
              <a:solidFill>
                <a:srgbClr val="EFEBDC"/>
              </a:solidFill>
              <a:latin typeface="Pangea" panose="020B0504000000000000" pitchFamily="34" charset="0"/>
              <a:ea typeface="Pangea" panose="020B0504000000000000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7454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0A48E-6AE4-E541-AA6F-58DD83190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8E1360-545C-D346-AD8A-61DE97C01A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75570" y="2326665"/>
            <a:ext cx="10515600" cy="393008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02CECB-FD68-F548-B837-27443D2BA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8BCD-0202-5541-ABCB-1A30BACFBDE8}" type="datetime1">
              <a:rPr lang="en-US" smtClean="0"/>
              <a:t>11/10/2024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40A3F6-2A6E-C94C-AE81-F1E006D70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7C8593-3DF7-D94D-B3E3-0AEFD2B41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0B93-50AB-9241-B4E9-1144A7763274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674234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543195-535C-EE44-AF6A-64263D9462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739035"/>
            <a:ext cx="2628900" cy="543792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0FFD82-7CD9-7F43-A92C-B07E00F5BA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739035"/>
            <a:ext cx="7734300" cy="543792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1A4424-D55E-E044-BFA5-9F3AA8FF9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F76E9-6DF1-C441-95ED-613567DDBFF8}" type="datetime1">
              <a:rPr lang="en-US" smtClean="0"/>
              <a:t>11/10/2024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BEFD93-5016-604D-A585-332E2F035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4C38BE-912A-074E-8E27-0426DE3B2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0B93-50AB-9241-B4E9-1144A7763274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947622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8FB62-6AD5-D94A-B7A9-09350FAB6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569" y="866165"/>
            <a:ext cx="11271337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6B6D6-9948-EE4F-A2DC-71C83DA7A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569" y="2326665"/>
            <a:ext cx="11271337" cy="381735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C9BAB8-8283-5146-C5A3-D534DF36C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1954-5766-7C43-8345-445CDD63DD4B}" type="datetime1">
              <a:rPr lang="en-US" smtClean="0"/>
              <a:t>11/10/2024</a:t>
            </a:fld>
            <a:endParaRPr lang="en-R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9EEC34-8815-6176-20C2-EA92F4385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35E56A-90EA-0472-C351-E780F589A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0B93-50AB-9241-B4E9-1144A7763274}" type="slidenum">
              <a:rPr lang="en-RS" smtClean="0"/>
              <a:pPr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100003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5AE96-D642-0947-A1E8-81924E6A0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307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F69070-DACA-9447-8AF8-0CCE555D86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9307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3188B4-C769-9046-94A8-D49781E39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AF1AC-E481-2B46-8C3F-CF76F80DA531}" type="datetime1">
              <a:rPr lang="en-US" smtClean="0"/>
              <a:t>11/10/2024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86159-CC45-2F43-906D-92F98EE84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45F2D8-7E99-3B43-8E83-44A0562F4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0B93-50AB-9241-B4E9-1144A7763274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274518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73E0-3A8B-4C45-BE88-7C68FEB4B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E1F27-4C4C-A241-A26E-403A4BD90B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9307" y="2370506"/>
            <a:ext cx="5181600" cy="39858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6BF549-7722-6041-A760-C62FE4E13A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370506"/>
            <a:ext cx="5181600" cy="39858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A95618-CC20-7B45-B10F-8AFFE909B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43A5-FA44-FF4B-8184-BADDBAC5CC8C}" type="datetime1">
              <a:rPr lang="en-US" smtClean="0"/>
              <a:t>11/10/2024</a:t>
            </a:fld>
            <a:endParaRPr lang="en-R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792ABE-0083-6340-80EA-A75316C7B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E8D6BE-B69F-9045-B794-A37654E9D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0B93-50AB-9241-B4E9-1144A7763274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580930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071DA-D623-674C-809E-8E7102206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AC0C5D-DDAD-AD41-85EA-B3F015180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14BF2D-0838-5345-A3B1-35A9467D8F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19731E-09B0-3E46-9A04-7A9A0D2BE1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BDCBA8-3BC1-9942-B545-06A79917ED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2132E4-CE4A-6645-8B59-9D7A1C1AF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3669-CDD9-704E-981E-3FA2F0292450}" type="datetime1">
              <a:rPr lang="en-US" smtClean="0"/>
              <a:t>11/10/2024</a:t>
            </a:fld>
            <a:endParaRPr lang="en-R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C4AEB5-DD1B-1C48-A680-6E44E7006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0EE1F1-A781-0E4D-8A70-825CF060E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0B93-50AB-9241-B4E9-1144A7763274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58813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4923E-B01B-6B44-A99B-835F826A2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BA49A2-7164-A146-A287-A466B9ABA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C410-5F74-B348-B8BE-6BCF30646EC4}" type="datetime1">
              <a:rPr lang="en-US" smtClean="0"/>
              <a:t>11/10/2024</a:t>
            </a:fld>
            <a:endParaRPr lang="en-R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95DFCF-029E-AD47-96EE-739C94724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AB957A-426B-0E40-805F-9AED65ECB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0B93-50AB-9241-B4E9-1144A7763274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867636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6E7914-40C3-F740-B451-AC0978D4D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C9D8-B988-7E4F-9E46-011277CDDA89}" type="datetime1">
              <a:rPr lang="en-US" smtClean="0"/>
              <a:t>11/10/2024</a:t>
            </a:fld>
            <a:endParaRPr lang="en-R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4380F4-2B0C-794E-AAD3-171BD2EA7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F79886-2AD0-464F-ABF5-91C5BF3AF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0B93-50AB-9241-B4E9-1144A7763274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4285403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61832-D28F-2B49-8FA3-8ACF07E14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307" y="987424"/>
            <a:ext cx="4272419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EB200-7F4F-4C4D-B86A-FE98B7B496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AC6BB2-11B2-5445-BC70-A396181337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9307" y="2229632"/>
            <a:ext cx="4272419" cy="36393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6D22BD-5F3C-5F48-953D-B2B61C2C1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5AE6-76F6-524F-B413-F66B2EF104F2}" type="datetime1">
              <a:rPr lang="en-US" smtClean="0"/>
              <a:t>11/10/2024</a:t>
            </a:fld>
            <a:endParaRPr lang="e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E579B0-1B05-AE42-8A3F-7C632EC6D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5C45E0-51AC-304B-86B8-F1C1A723B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0B93-50AB-9241-B4E9-1144A7763274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475211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05164-DA30-F54D-AF85-0BD961BEB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307" y="987425"/>
            <a:ext cx="4216052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EAEC2C-8A4D-C64F-A997-5CE681154A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1237E9-43A3-B440-A8D6-964A89E6EC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9307" y="2267211"/>
            <a:ext cx="4216052" cy="360177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7E8BEB-09CA-E347-8E12-2D7AFAD15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6FBD5-77E3-8B4A-A906-505957555F89}" type="datetime1">
              <a:rPr lang="en-US" smtClean="0"/>
              <a:t>11/10/2024</a:t>
            </a:fld>
            <a:endParaRPr lang="e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517645-D079-B048-9806-C9BCF7C04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13CB41-6868-4448-946A-68AA6B789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0B93-50AB-9241-B4E9-1144A7763274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951661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AE5167C-AE24-9D41-9965-3D456D41F92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FCF665-8CF2-394D-A41C-B154DC544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570" y="86616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R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8A0258-8676-DF44-A45C-FBE0180DB4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5570" y="232666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R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8F1ABC-7399-C24E-83A9-7DE2305400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9307" y="6356350"/>
            <a:ext cx="27432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lvl1pPr algn="l">
              <a:defRPr sz="1200">
                <a:solidFill>
                  <a:srgbClr val="000E75"/>
                </a:solidFill>
                <a:latin typeface="Pangea" panose="020B0504000000000000" pitchFamily="34" charset="0"/>
                <a:ea typeface="Pangea" panose="020B0504000000000000" pitchFamily="34" charset="0"/>
              </a:defRPr>
            </a:lvl1pPr>
          </a:lstStyle>
          <a:p>
            <a:fld id="{71B71954-5766-7C43-8345-445CDD63DD4B}" type="datetime1">
              <a:rPr lang="en-US" smtClean="0"/>
              <a:t>11/10/2024</a:t>
            </a:fld>
            <a:endParaRPr lang="en-R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06948-D018-384B-9CE7-575BEB9453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lvl1pPr algn="ctr">
              <a:defRPr sz="1200">
                <a:solidFill>
                  <a:srgbClr val="000E75"/>
                </a:solidFill>
                <a:latin typeface="Pangea" panose="020B0504000000000000" pitchFamily="34" charset="0"/>
                <a:ea typeface="Pangea" panose="020B0504000000000000" pitchFamily="34" charset="0"/>
              </a:defRPr>
            </a:lvl1pPr>
          </a:lstStyle>
          <a:p>
            <a:endParaRPr lang="en-R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FCE6C-1ECF-5341-9A3E-ED44DC9D06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3707" y="6356350"/>
            <a:ext cx="27432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lvl1pPr algn="r">
              <a:defRPr sz="1200">
                <a:solidFill>
                  <a:srgbClr val="000E75"/>
                </a:solidFill>
                <a:latin typeface="Pangea" panose="020B0504000000000000" pitchFamily="34" charset="0"/>
                <a:ea typeface="Pangea" panose="020B0504000000000000" pitchFamily="34" charset="0"/>
              </a:defRPr>
            </a:lvl1pPr>
          </a:lstStyle>
          <a:p>
            <a:fld id="{2A1A0B93-50AB-9241-B4E9-1144A7763274}" type="slidenum">
              <a:rPr lang="en-RS" smtClean="0"/>
              <a:pPr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594581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0E75"/>
          </a:solidFill>
          <a:latin typeface="Pangea" panose="020B0504000000000000" pitchFamily="34" charset="0"/>
          <a:ea typeface="Pangea" panose="020B0504000000000000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0E75"/>
          </a:solidFill>
          <a:latin typeface="Pangea" panose="020B0504000000000000" pitchFamily="34" charset="0"/>
          <a:ea typeface="Pangea" panose="020B0504000000000000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0E75"/>
          </a:solidFill>
          <a:latin typeface="Pangea" panose="020B0504000000000000" pitchFamily="34" charset="0"/>
          <a:ea typeface="Pangea" panose="020B0504000000000000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0E75"/>
          </a:solidFill>
          <a:latin typeface="Pangea" panose="020B0504000000000000" pitchFamily="34" charset="0"/>
          <a:ea typeface="Pangea" panose="020B0504000000000000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E75"/>
          </a:solidFill>
          <a:latin typeface="Pangea" panose="020B0504000000000000" pitchFamily="34" charset="0"/>
          <a:ea typeface="Pangea" panose="020B0504000000000000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E75"/>
          </a:solidFill>
          <a:latin typeface="Pangea" panose="020B0504000000000000" pitchFamily="34" charset="0"/>
          <a:ea typeface="Pangea" panose="020B0504000000000000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dusan.stojicevic@rnids.rs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A5947-E359-A94F-852E-6D18F4C949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Национални </a:t>
            </a:r>
            <a:r>
              <a:rPr lang="en-US" dirty="0"/>
              <a:t>DNS </a:t>
            </a:r>
            <a:r>
              <a:rPr lang="sr-Cyrl-RS" dirty="0"/>
              <a:t>ризолвер</a:t>
            </a:r>
            <a:endParaRPr lang="en-R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2F1D85-C4E6-0A46-ABAB-7BCC143B50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/>
              <a:t>Пројекат заокружен...</a:t>
            </a:r>
            <a:br>
              <a:rPr lang="sr-Cyrl-RS" dirty="0"/>
            </a:br>
            <a:r>
              <a:rPr lang="sr-Cyrl-RS" dirty="0"/>
              <a:t>Крећемо?</a:t>
            </a:r>
            <a:endParaRPr lang="en-R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1E6A64-545D-0947-B777-94EB2E0243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sr-Cyrl-RS" dirty="0"/>
              <a:t>24/11/19</a:t>
            </a:r>
            <a:endParaRPr lang="en-R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54BDE8-F8A2-0E42-831F-44C7EE10A1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11612" y="6317365"/>
            <a:ext cx="1627260" cy="368107"/>
          </a:xfrm>
        </p:spPr>
        <p:txBody>
          <a:bodyPr>
            <a:normAutofit/>
          </a:bodyPr>
          <a:lstStyle/>
          <a:p>
            <a:r>
              <a:rPr lang="sr-Cyrl-RS" dirty="0"/>
              <a:t>Душан Стојичевић</a:t>
            </a:r>
            <a:endParaRPr lang="en-R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35BEBD1-8466-C249-B7BD-DCCD25FFF01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sr-Cyrl-RS" dirty="0"/>
              <a:t>РСНОГ Х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3558145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2C476-2DF6-88A2-637F-2D46A1641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Основне идеје пројекта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BC584-7670-BD56-2914-91061822B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b="1" dirty="0"/>
              <a:t>Локализација</a:t>
            </a:r>
            <a:r>
              <a:rPr lang="sr-Cyrl-RS" dirty="0"/>
              <a:t> саобраћаја</a:t>
            </a:r>
            <a:r>
              <a:rPr lang="sr-Latn-RS" dirty="0"/>
              <a:t>,</a:t>
            </a:r>
            <a:endParaRPr lang="sr-Cyrl-RS" dirty="0"/>
          </a:p>
          <a:p>
            <a:r>
              <a:rPr lang="sr-Cyrl-RS" b="1" dirty="0"/>
              <a:t>Суверенитет</a:t>
            </a:r>
            <a:r>
              <a:rPr lang="sr-Cyrl-RS" dirty="0"/>
              <a:t> доменског простора</a:t>
            </a:r>
            <a:r>
              <a:rPr lang="sr-Latn-RS" dirty="0"/>
              <a:t> </a:t>
            </a:r>
            <a:r>
              <a:rPr lang="sr-Cyrl-RS" dirty="0"/>
              <a:t>Србије</a:t>
            </a:r>
            <a:r>
              <a:rPr lang="sr-Latn-RS" dirty="0"/>
              <a:t>,</a:t>
            </a:r>
            <a:endParaRPr lang="sr-Cyrl-RS" dirty="0"/>
          </a:p>
          <a:p>
            <a:r>
              <a:rPr lang="sr-Cyrl-RS" dirty="0"/>
              <a:t>Повећање </a:t>
            </a:r>
            <a:r>
              <a:rPr lang="sr-Cyrl-RS" b="1" dirty="0"/>
              <a:t>сигурности</a:t>
            </a:r>
            <a:r>
              <a:rPr lang="sr-Cyrl-RS" dirty="0"/>
              <a:t> коришћења интернета у Србији,</a:t>
            </a:r>
          </a:p>
          <a:p>
            <a:r>
              <a:rPr lang="sr-Cyrl-RS" dirty="0"/>
              <a:t>Смањење </a:t>
            </a:r>
            <a:r>
              <a:rPr lang="sr-Cyrl-RS" b="1" dirty="0"/>
              <a:t>кашњења</a:t>
            </a:r>
            <a:r>
              <a:rPr lang="sr-Cyrl-RS" dirty="0"/>
              <a:t> код</a:t>
            </a:r>
            <a:r>
              <a:rPr lang="sr-Latn-RS" dirty="0"/>
              <a:t> </a:t>
            </a:r>
            <a:r>
              <a:rPr lang="sr-Cyrl-RS" dirty="0"/>
              <a:t>коришћења</a:t>
            </a:r>
            <a:r>
              <a:rPr lang="sr-Latn-RS" dirty="0"/>
              <a:t> DNS </a:t>
            </a:r>
            <a:r>
              <a:rPr lang="sr-Cyrl-RS" dirty="0"/>
              <a:t>сервиса</a:t>
            </a:r>
            <a:r>
              <a:rPr lang="sr-Latn-RS" dirty="0"/>
              <a:t>,</a:t>
            </a:r>
            <a:endParaRPr lang="sr-Cyrl-RS" dirty="0"/>
          </a:p>
          <a:p>
            <a:r>
              <a:rPr lang="sr-Cyrl-RS" dirty="0"/>
              <a:t>Висока </a:t>
            </a:r>
            <a:r>
              <a:rPr lang="sr-Cyrl-RS" b="1" dirty="0"/>
              <a:t>расположивост</a:t>
            </a:r>
            <a:r>
              <a:rPr lang="sr-Latn-RS" dirty="0"/>
              <a:t> DNS </a:t>
            </a:r>
            <a:r>
              <a:rPr lang="sr-Cyrl-RS" dirty="0"/>
              <a:t>сервиса</a:t>
            </a:r>
            <a:r>
              <a:rPr lang="sr-Latn-RS" dirty="0"/>
              <a:t>.</a:t>
            </a:r>
            <a:br>
              <a:rPr lang="sr-Cyrl-RS" dirty="0"/>
            </a:br>
            <a:endParaRPr lang="en-R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EFC177-A534-5E82-881C-EBD76D456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Cyrl-RS" dirty="0"/>
              <a:t>2024/11/19</a:t>
            </a:r>
            <a:endParaRPr lang="en-R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C92C99-DBEA-D3CA-707C-DBA029574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dirty="0"/>
              <a:t>РСНОГ Х / Душан Стојичевић</a:t>
            </a:r>
            <a:endParaRPr lang="en-R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29C317-E6B0-4D06-AA2F-227A18DC8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0B93-50AB-9241-B4E9-1144A7763274}" type="slidenum">
              <a:rPr lang="en-RS" smtClean="0"/>
              <a:pPr/>
              <a:t>2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795825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2C476-2DF6-88A2-637F-2D46A1641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Основни детаљи пројекта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BC584-7670-BD56-2914-91061822B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Коришћење</a:t>
            </a:r>
            <a:r>
              <a:rPr lang="sr-Cyrl-RS" b="1" dirty="0"/>
              <a:t> наменских сервера (</a:t>
            </a:r>
            <a:r>
              <a:rPr lang="en-US" b="1" dirty="0"/>
              <a:t>dedicated) </a:t>
            </a:r>
            <a:endParaRPr lang="sr-Cyrl-RS" b="1" dirty="0"/>
          </a:p>
          <a:p>
            <a:r>
              <a:rPr lang="en-US" b="1" dirty="0"/>
              <a:t>Linux</a:t>
            </a:r>
            <a:r>
              <a:rPr lang="en-US" dirty="0"/>
              <a:t> </a:t>
            </a:r>
            <a:r>
              <a:rPr lang="sr-Cyrl-RS" dirty="0"/>
              <a:t>оперативни систем</a:t>
            </a:r>
            <a:endParaRPr lang="en-US" dirty="0"/>
          </a:p>
          <a:p>
            <a:r>
              <a:rPr lang="en-US" b="1" dirty="0"/>
              <a:t>Knot </a:t>
            </a:r>
            <a:r>
              <a:rPr lang="en-US" dirty="0"/>
              <a:t>resolver </a:t>
            </a:r>
            <a:r>
              <a:rPr lang="sr-Cyrl-RS" dirty="0"/>
              <a:t>софтвер</a:t>
            </a:r>
            <a:endParaRPr lang="sr-Cyrl-RS" b="1" dirty="0"/>
          </a:p>
          <a:p>
            <a:pPr marL="0" indent="0">
              <a:buNone/>
            </a:pPr>
            <a:br>
              <a:rPr lang="en-US" dirty="0"/>
            </a:br>
            <a:br>
              <a:rPr lang="sr-Cyrl-RS" dirty="0"/>
            </a:br>
            <a:endParaRPr lang="en-R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EFC177-A534-5E82-881C-EBD76D456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Cyrl-RS" dirty="0"/>
              <a:t>2024/11/19</a:t>
            </a:r>
            <a:endParaRPr lang="en-R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C92C99-DBEA-D3CA-707C-DBA029574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dirty="0"/>
              <a:t>РСНОГ Х / Душан Стојичевић</a:t>
            </a:r>
            <a:endParaRPr lang="en-R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29C317-E6B0-4D06-AA2F-227A18DC8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0B93-50AB-9241-B4E9-1144A7763274}" type="slidenum">
              <a:rPr lang="en-RS" smtClean="0"/>
              <a:pPr/>
              <a:t>3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750354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2C476-2DF6-88A2-637F-2D46A1641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Функције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BC584-7670-BD56-2914-91061822B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RS" dirty="0"/>
              <a:t>Dual stack </a:t>
            </a:r>
            <a:r>
              <a:rPr lang="sr-Cyrl-RS" dirty="0"/>
              <a:t>подршка</a:t>
            </a:r>
          </a:p>
          <a:p>
            <a:r>
              <a:rPr lang="sr-Latn-RS" dirty="0"/>
              <a:t>High Availability</a:t>
            </a:r>
            <a:r>
              <a:rPr lang="sr-Cyrl-RS" dirty="0"/>
              <a:t> </a:t>
            </a:r>
          </a:p>
          <a:p>
            <a:r>
              <a:rPr lang="sr-Cyrl-RS" dirty="0"/>
              <a:t>Филтрирање</a:t>
            </a:r>
            <a:r>
              <a:rPr lang="sr-Latn-RS" dirty="0"/>
              <a:t> </a:t>
            </a:r>
            <a:r>
              <a:rPr lang="sr-Cyrl-RS" dirty="0"/>
              <a:t>саобраћаја</a:t>
            </a:r>
            <a:r>
              <a:rPr lang="sr-Latn-RS" dirty="0"/>
              <a:t> </a:t>
            </a:r>
            <a:r>
              <a:rPr lang="sr-Cyrl-RS" dirty="0"/>
              <a:t>у</a:t>
            </a:r>
            <a:r>
              <a:rPr lang="sr-Latn-RS" dirty="0"/>
              <a:t> </a:t>
            </a:r>
            <a:r>
              <a:rPr lang="sr-Cyrl-RS" dirty="0"/>
              <a:t>складу</a:t>
            </a:r>
            <a:r>
              <a:rPr lang="sr-Latn-RS" dirty="0"/>
              <a:t> </a:t>
            </a:r>
            <a:r>
              <a:rPr lang="sr-Cyrl-RS" dirty="0"/>
              <a:t>са</a:t>
            </a:r>
            <a:r>
              <a:rPr lang="sr-Latn-RS" dirty="0"/>
              <a:t> BCP 38 </a:t>
            </a:r>
            <a:r>
              <a:rPr lang="sr-Cyrl-RS" dirty="0"/>
              <a:t>и</a:t>
            </a:r>
            <a:r>
              <a:rPr lang="sr-Latn-RS" dirty="0"/>
              <a:t> RFC 3704</a:t>
            </a:r>
            <a:r>
              <a:rPr lang="sr-Cyrl-RS" dirty="0"/>
              <a:t> </a:t>
            </a:r>
          </a:p>
          <a:p>
            <a:r>
              <a:rPr lang="sr-Latn-RS" dirty="0"/>
              <a:t>DNSSec </a:t>
            </a:r>
            <a:r>
              <a:rPr lang="sr-Cyrl-RS" dirty="0"/>
              <a:t>валидација</a:t>
            </a:r>
          </a:p>
          <a:p>
            <a:r>
              <a:rPr lang="sr-Cyrl-RS" dirty="0"/>
              <a:t>Транспорт</a:t>
            </a:r>
            <a:r>
              <a:rPr lang="sr-Latn-RS" dirty="0"/>
              <a:t> </a:t>
            </a:r>
            <a:r>
              <a:rPr lang="sr-Cyrl-RS" dirty="0"/>
              <a:t>путем</a:t>
            </a:r>
            <a:r>
              <a:rPr lang="sr-Latn-RS" dirty="0"/>
              <a:t> UDP </a:t>
            </a:r>
            <a:r>
              <a:rPr lang="sr-Cyrl-RS" dirty="0"/>
              <a:t>и</a:t>
            </a:r>
            <a:r>
              <a:rPr lang="sr-Latn-RS" dirty="0"/>
              <a:t> TCP </a:t>
            </a:r>
            <a:r>
              <a:rPr lang="sr-Cyrl-RS" dirty="0"/>
              <a:t>протокола</a:t>
            </a:r>
          </a:p>
          <a:p>
            <a:r>
              <a:rPr lang="en-US" dirty="0"/>
              <a:t>Knot </a:t>
            </a:r>
            <a:r>
              <a:rPr lang="sr-Cyrl-RS" dirty="0"/>
              <a:t>подржава </a:t>
            </a:r>
            <a:r>
              <a:rPr lang="sr-Latn-RS" dirty="0"/>
              <a:t>DoT </a:t>
            </a:r>
            <a:r>
              <a:rPr lang="sr-Cyrl-RS" dirty="0"/>
              <a:t>и</a:t>
            </a:r>
            <a:r>
              <a:rPr lang="sr-Latn-RS" dirty="0"/>
              <a:t> DoH</a:t>
            </a:r>
            <a:endParaRPr lang="sr-Cyrl-RS" dirty="0"/>
          </a:p>
          <a:p>
            <a:r>
              <a:rPr lang="sr-Cyrl-RS" b="1" dirty="0"/>
              <a:t>Опциона</a:t>
            </a:r>
            <a:r>
              <a:rPr lang="sr-Cyrl-RS" dirty="0"/>
              <a:t> функција: блокирање</a:t>
            </a:r>
            <a:r>
              <a:rPr lang="sr-Latn-RS" dirty="0"/>
              <a:t> DNS </a:t>
            </a:r>
            <a:r>
              <a:rPr lang="sr-Cyrl-RS" dirty="0"/>
              <a:t>упита</a:t>
            </a:r>
          </a:p>
          <a:p>
            <a:r>
              <a:rPr lang="sr-Cyrl-RS" dirty="0"/>
              <a:t>...</a:t>
            </a:r>
          </a:p>
          <a:p>
            <a:endParaRPr lang="en-R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EFC177-A534-5E82-881C-EBD76D456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Cyrl-RS" dirty="0"/>
              <a:t>2024/11/19</a:t>
            </a:r>
            <a:endParaRPr lang="en-R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C92C99-DBEA-D3CA-707C-DBA029574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dirty="0"/>
              <a:t>РСНОГ Х / Душан Стојичевић</a:t>
            </a:r>
            <a:endParaRPr lang="en-R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29C317-E6B0-4D06-AA2F-227A18DC8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0B93-50AB-9241-B4E9-1144A7763274}" type="slidenum">
              <a:rPr lang="en-RS" smtClean="0"/>
              <a:pPr/>
              <a:t>4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911997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6F71B9-C00C-AE32-4825-92A21C90CB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4A95B25-0326-739A-2E27-AA91EA0075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730" y="2191728"/>
            <a:ext cx="7800465" cy="47489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DA83D7-F41E-4DEB-EC42-CAF9FB26F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Изглед једне инстанце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973BD-549A-9CE8-F41C-28E0C57928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569" y="2400300"/>
            <a:ext cx="11416431" cy="3743716"/>
          </a:xfrm>
        </p:spPr>
        <p:txBody>
          <a:bodyPr>
            <a:normAutofit fontScale="77500" lnSpcReduction="20000"/>
          </a:bodyPr>
          <a:lstStyle/>
          <a:p>
            <a:r>
              <a:rPr lang="sr-Cyrl-RS" dirty="0"/>
              <a:t>Рутерски подсистем</a:t>
            </a:r>
          </a:p>
          <a:p>
            <a:r>
              <a:rPr lang="en-US" dirty="0"/>
              <a:t>F</a:t>
            </a:r>
            <a:r>
              <a:rPr lang="sr-Latn-RS" dirty="0"/>
              <a:t>irewall </a:t>
            </a:r>
            <a:r>
              <a:rPr lang="sr-Cyrl-RS" dirty="0"/>
              <a:t>подсистем</a:t>
            </a:r>
          </a:p>
          <a:p>
            <a:r>
              <a:rPr lang="en-US" dirty="0"/>
              <a:t>L</a:t>
            </a:r>
            <a:r>
              <a:rPr lang="sr-Latn-RS" dirty="0"/>
              <a:t>oad balancing </a:t>
            </a:r>
            <a:r>
              <a:rPr lang="sr-Cyrl-RS" dirty="0"/>
              <a:t>подсистем</a:t>
            </a:r>
          </a:p>
          <a:p>
            <a:r>
              <a:rPr lang="sr-Cyrl-RS" dirty="0"/>
              <a:t>Локална мрежа</a:t>
            </a:r>
          </a:p>
          <a:p>
            <a:r>
              <a:rPr lang="sr-Latn-RS" dirty="0"/>
              <a:t>DNS </a:t>
            </a:r>
            <a:r>
              <a:rPr lang="sr-Cyrl-RS" dirty="0"/>
              <a:t>ризолвери</a:t>
            </a:r>
            <a:r>
              <a:rPr lang="sr-Latn-RS" dirty="0"/>
              <a:t> </a:t>
            </a:r>
            <a:r>
              <a:rPr lang="sr-Cyrl-RS" dirty="0"/>
              <a:t>без</a:t>
            </a:r>
            <a:r>
              <a:rPr lang="sr-Latn-RS" dirty="0"/>
              <a:t> </a:t>
            </a:r>
            <a:r>
              <a:rPr lang="sr-Cyrl-RS" dirty="0"/>
              <a:t>филтрирања</a:t>
            </a:r>
          </a:p>
          <a:p>
            <a:r>
              <a:rPr lang="sr-Latn-RS" dirty="0"/>
              <a:t>DNS </a:t>
            </a:r>
            <a:r>
              <a:rPr lang="sr-Cyrl-RS" dirty="0"/>
              <a:t>ризолвери</a:t>
            </a:r>
            <a:r>
              <a:rPr lang="sr-Latn-RS" dirty="0"/>
              <a:t> </a:t>
            </a:r>
            <a:r>
              <a:rPr lang="sr-Cyrl-RS" dirty="0"/>
              <a:t>са</a:t>
            </a:r>
            <a:r>
              <a:rPr lang="sr-Latn-RS" dirty="0"/>
              <a:t> </a:t>
            </a:r>
            <a:r>
              <a:rPr lang="sr-Cyrl-RS" dirty="0"/>
              <a:t>филтрирањем</a:t>
            </a: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br>
              <a:rPr lang="sr-Cyrl-RS" dirty="0"/>
            </a:br>
            <a:endParaRPr lang="en-R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450676-5442-F4C7-54F8-32F3DEB53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Cyrl-RS" dirty="0"/>
              <a:t>2024/11/19</a:t>
            </a:r>
            <a:endParaRPr lang="en-R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A1B987-AFC2-47EF-39B2-26A159C69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dirty="0"/>
              <a:t>РСНОГ Х / Душан Стојичевић</a:t>
            </a:r>
            <a:endParaRPr lang="en-R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DCFE4F-5968-58E3-589C-A4E53806B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0B93-50AB-9241-B4E9-1144A7763274}" type="slidenum">
              <a:rPr lang="en-RS" smtClean="0"/>
              <a:pPr/>
              <a:t>5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632388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0AB955-1D3F-B051-E44C-94E701BD5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Cyrl-RS" dirty="0"/>
              <a:t>2024/11/19</a:t>
            </a:r>
            <a:endParaRPr lang="en-R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9A1A20-010C-900A-1333-A7A7A1240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dirty="0"/>
              <a:t>РСНОГ Х / Душан Стојичевић</a:t>
            </a:r>
            <a:endParaRPr lang="en-R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C6751E-0CA1-9369-A100-91C8FA217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0B93-50AB-9241-B4E9-1144A7763274}" type="slidenum">
              <a:rPr lang="en-RS" smtClean="0"/>
              <a:t>6</a:t>
            </a:fld>
            <a:endParaRPr lang="en-R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EEE48C9F-CAEE-1B69-4111-8062A3187D9F}"/>
              </a:ext>
            </a:extLst>
          </p:cNvPr>
          <p:cNvSpPr txBox="1">
            <a:spLocks noChangeArrowheads="1"/>
          </p:cNvSpPr>
          <p:nvPr/>
        </p:nvSpPr>
        <p:spPr>
          <a:xfrm>
            <a:off x="769307" y="2519363"/>
            <a:ext cx="4686300" cy="2989262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0E75"/>
                </a:solidFill>
                <a:latin typeface="Pangea" panose="020B0504000000000000" pitchFamily="34" charset="0"/>
                <a:ea typeface="Pangea" panose="020B0504000000000000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E75"/>
                </a:solidFill>
                <a:latin typeface="Pangea" panose="020B0504000000000000" pitchFamily="34" charset="0"/>
                <a:ea typeface="Pangea" panose="020B0504000000000000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0E75"/>
                </a:solidFill>
                <a:latin typeface="Pangea" panose="020B0504000000000000" pitchFamily="34" charset="0"/>
                <a:ea typeface="Pangea" panose="020B0504000000000000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E75"/>
                </a:solidFill>
                <a:latin typeface="Pangea" panose="020B0504000000000000" pitchFamily="34" charset="0"/>
                <a:ea typeface="Pangea" panose="020B0504000000000000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E75"/>
                </a:solidFill>
                <a:latin typeface="Pangea" panose="020B0504000000000000" pitchFamily="34" charset="0"/>
                <a:ea typeface="Pangea" panose="020B0504000000000000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sr-Cyrl-CS" altLang="en-US" sz="4600" dirty="0"/>
              <a:t>Питања?</a:t>
            </a:r>
          </a:p>
          <a:p>
            <a:pPr>
              <a:buFont typeface="Wingdings" pitchFamily="2" charset="2"/>
              <a:buNone/>
            </a:pPr>
            <a:r>
              <a:rPr lang="sr-Cyrl-CS" altLang="en-US" sz="4600" dirty="0"/>
              <a:t>Хвала на пажњи</a:t>
            </a:r>
            <a:endParaRPr lang="en-US" altLang="en-US" sz="4600" dirty="0"/>
          </a:p>
          <a:p>
            <a:pPr>
              <a:buFont typeface="Wingdings" pitchFamily="2" charset="2"/>
              <a:buNone/>
            </a:pPr>
            <a:endParaRPr lang="en-US" altLang="en-RS" sz="2600" dirty="0"/>
          </a:p>
          <a:p>
            <a:pPr>
              <a:buFont typeface="Wingdings" pitchFamily="2" charset="2"/>
              <a:buNone/>
            </a:pPr>
            <a:r>
              <a:rPr lang="sr-Cyrl-RS" altLang="en-RS" sz="2600" b="1" dirty="0"/>
              <a:t>Душан Стојичевић</a:t>
            </a:r>
            <a:br>
              <a:rPr lang="sr-Cyrl-RS" altLang="en-RS" sz="2600" b="1" dirty="0"/>
            </a:br>
            <a:endParaRPr lang="en-US" altLang="en-RS" sz="2600" b="1" dirty="0"/>
          </a:p>
          <a:p>
            <a:pPr>
              <a:buFont typeface="Wingdings" pitchFamily="2" charset="2"/>
              <a:buNone/>
            </a:pPr>
            <a:r>
              <a:rPr lang="en-US" altLang="en-RS" sz="2300" dirty="0">
                <a:hlinkClick r:id="rId2"/>
              </a:rPr>
              <a:t>dusan.stojicevic@rnids.rs</a:t>
            </a:r>
            <a:br>
              <a:rPr lang="en-US" altLang="en-RS" sz="2300" dirty="0"/>
            </a:br>
            <a:endParaRPr lang="en-US" altLang="en-RS" sz="2300" dirty="0"/>
          </a:p>
          <a:p>
            <a:pPr>
              <a:buFont typeface="Wingdings" pitchFamily="2" charset="2"/>
              <a:buNone/>
            </a:pPr>
            <a:endParaRPr lang="en-US" altLang="en-RS" sz="2600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FCC5F618-F61A-8589-4C58-F055DAD380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76389" y="2627312"/>
            <a:ext cx="2519362" cy="288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342900" indent="-342900" defTabSz="1379538">
              <a:tabLst>
                <a:tab pos="3856038" algn="l"/>
              </a:tabLst>
              <a:defRPr sz="300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defTabSz="1379538">
              <a:tabLst>
                <a:tab pos="3856038" algn="l"/>
              </a:tabLst>
              <a:defRPr sz="30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defTabSz="1379538">
              <a:tabLst>
                <a:tab pos="3856038" algn="l"/>
              </a:tabLst>
              <a:defRPr sz="30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defTabSz="1379538">
              <a:tabLst>
                <a:tab pos="3856038" algn="l"/>
              </a:tabLst>
              <a:defRPr sz="30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defTabSz="1379538">
              <a:tabLst>
                <a:tab pos="3856038" algn="l"/>
              </a:tabLst>
              <a:defRPr sz="30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defTabSz="1379538" eaLnBrk="0" fontAlgn="base" hangingPunct="0">
              <a:spcBef>
                <a:spcPct val="0"/>
              </a:spcBef>
              <a:spcAft>
                <a:spcPct val="0"/>
              </a:spcAft>
              <a:tabLst>
                <a:tab pos="3856038" algn="l"/>
              </a:tabLst>
              <a:defRPr sz="30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defTabSz="1379538" eaLnBrk="0" fontAlgn="base" hangingPunct="0">
              <a:spcBef>
                <a:spcPct val="0"/>
              </a:spcBef>
              <a:spcAft>
                <a:spcPct val="0"/>
              </a:spcAft>
              <a:tabLst>
                <a:tab pos="3856038" algn="l"/>
              </a:tabLst>
              <a:defRPr sz="30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defTabSz="1379538" eaLnBrk="0" fontAlgn="base" hangingPunct="0">
              <a:spcBef>
                <a:spcPct val="0"/>
              </a:spcBef>
              <a:spcAft>
                <a:spcPct val="0"/>
              </a:spcAft>
              <a:tabLst>
                <a:tab pos="3856038" algn="l"/>
              </a:tabLst>
              <a:defRPr sz="30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defTabSz="1379538" eaLnBrk="0" fontAlgn="base" hangingPunct="0">
              <a:spcBef>
                <a:spcPct val="0"/>
              </a:spcBef>
              <a:spcAft>
                <a:spcPct val="0"/>
              </a:spcAft>
              <a:tabLst>
                <a:tab pos="3856038" algn="l"/>
              </a:tabLst>
              <a:defRPr sz="30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r>
              <a:rPr lang="sr-Latn-RS" altLang="en-US" sz="2600" dirty="0" err="1">
                <a:solidFill>
                  <a:srgbClr val="5273EB"/>
                </a:solidFill>
                <a:latin typeface="Pangea" panose="020B0504000000000000" pitchFamily="34" charset="0"/>
                <a:ea typeface="Pangea" panose="020B0504000000000000" pitchFamily="34" charset="0"/>
              </a:rPr>
              <a:t>www.rnids.rs</a:t>
            </a:r>
            <a:endParaRPr lang="en-US" altLang="en-US" sz="2600" dirty="0">
              <a:solidFill>
                <a:srgbClr val="5273EB"/>
              </a:solidFill>
              <a:latin typeface="Pangea" panose="020B0504000000000000" pitchFamily="34" charset="0"/>
              <a:ea typeface="Pangea" panose="020B0504000000000000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r>
              <a:rPr lang="sr-Cyrl-RS" altLang="en-US" sz="2600" dirty="0" err="1">
                <a:solidFill>
                  <a:srgbClr val="5273EB"/>
                </a:solidFill>
                <a:latin typeface="Pangea" panose="020B0504000000000000" pitchFamily="34" charset="0"/>
                <a:ea typeface="Pangea" panose="020B0504000000000000" pitchFamily="34" charset="0"/>
              </a:rPr>
              <a:t>рнидс.срб</a:t>
            </a:r>
            <a:endParaRPr lang="en-US" altLang="en-US" sz="2600" dirty="0">
              <a:solidFill>
                <a:srgbClr val="5273EB"/>
              </a:solidFill>
              <a:latin typeface="Pangea" panose="020B0504000000000000" pitchFamily="34" charset="0"/>
              <a:ea typeface="Pangea" panose="020B0504000000000000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altLang="en-US" sz="2600" dirty="0">
              <a:solidFill>
                <a:srgbClr val="5273EB"/>
              </a:solidFill>
              <a:latin typeface="Pangea" panose="020B0504000000000000" pitchFamily="34" charset="0"/>
              <a:ea typeface="Pangea" panose="020B0504000000000000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r>
              <a:rPr lang="sr-Latn-RS" altLang="en-US" sz="2600" dirty="0" err="1">
                <a:solidFill>
                  <a:srgbClr val="5273EB"/>
                </a:solidFill>
                <a:latin typeface="Pangea" panose="020B0504000000000000" pitchFamily="34" charset="0"/>
                <a:ea typeface="Pangea" panose="020B0504000000000000" pitchFamily="34" charset="0"/>
              </a:rPr>
              <a:t>www.domen.rs</a:t>
            </a:r>
            <a:endParaRPr lang="en-US" altLang="en-US" sz="2600" dirty="0">
              <a:solidFill>
                <a:srgbClr val="5273EB"/>
              </a:solidFill>
              <a:latin typeface="Pangea" panose="020B0504000000000000" pitchFamily="34" charset="0"/>
              <a:ea typeface="Pangea" panose="020B0504000000000000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r>
              <a:rPr lang="sr-Cyrl-RS" altLang="en-US" sz="2600" dirty="0" err="1">
                <a:solidFill>
                  <a:srgbClr val="5273EB"/>
                </a:solidFill>
                <a:latin typeface="Pangea" panose="020B0504000000000000" pitchFamily="34" charset="0"/>
                <a:ea typeface="Pangea" panose="020B0504000000000000" pitchFamily="34" charset="0"/>
              </a:rPr>
              <a:t>домен.срб</a:t>
            </a:r>
            <a:endParaRPr lang="sr-Latn-RS" altLang="en-US" sz="2600" dirty="0">
              <a:solidFill>
                <a:srgbClr val="5273EB"/>
              </a:solidFill>
              <a:latin typeface="Pangea" panose="020B0504000000000000" pitchFamily="34" charset="0"/>
              <a:ea typeface="Pangea" panose="020B0504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87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9385</TotalTime>
  <Words>294</Words>
  <Application>Microsoft Office PowerPoint</Application>
  <PresentationFormat>Widescreen</PresentationFormat>
  <Paragraphs>66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Wingdings</vt:lpstr>
      <vt:lpstr>Pangea</vt:lpstr>
      <vt:lpstr>Arial</vt:lpstr>
      <vt:lpstr>Office Theme</vt:lpstr>
      <vt:lpstr>Национални DNS ризолвер</vt:lpstr>
      <vt:lpstr>Основне идеје пројекта</vt:lpstr>
      <vt:lpstr>Основни детаљи пројекта</vt:lpstr>
      <vt:lpstr>Функције</vt:lpstr>
      <vt:lpstr>Изглед једне инстанце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Dušan Stojičević</cp:lastModifiedBy>
  <cp:revision>8</cp:revision>
  <dcterms:created xsi:type="dcterms:W3CDTF">2022-04-01T13:36:02Z</dcterms:created>
  <dcterms:modified xsi:type="dcterms:W3CDTF">2024-11-16T20:24:33Z</dcterms:modified>
</cp:coreProperties>
</file>