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3" r:id="rId2"/>
  </p:sldMasterIdLst>
  <p:notesMasterIdLst>
    <p:notesMasterId r:id="rId16"/>
  </p:notesMasterIdLst>
  <p:sldIdLst>
    <p:sldId id="256" r:id="rId3"/>
    <p:sldId id="265" r:id="rId4"/>
    <p:sldId id="360" r:id="rId5"/>
    <p:sldId id="263" r:id="rId6"/>
    <p:sldId id="357" r:id="rId7"/>
    <p:sldId id="365" r:id="rId8"/>
    <p:sldId id="366" r:id="rId9"/>
    <p:sldId id="264" r:id="rId10"/>
    <p:sldId id="367" r:id="rId11"/>
    <p:sldId id="345" r:id="rId12"/>
    <p:sldId id="325" r:id="rId13"/>
    <p:sldId id="261" r:id="rId14"/>
    <p:sldId id="267" r:id="rId15"/>
  </p:sldIdLst>
  <p:sldSz cx="12192000" cy="6858000"/>
  <p:notesSz cx="6858000" cy="9144000"/>
  <p:embeddedFontLst>
    <p:embeddedFont>
      <p:font typeface="Lato" panose="020F0502020204030203" pitchFamily="34" charset="0"/>
      <p:regular r:id="rId17"/>
      <p:bold r:id="rId18"/>
      <p:italic r:id="rId19"/>
      <p:boldItalic r:id="rId20"/>
    </p:embeddedFont>
    <p:embeddedFont>
      <p:font typeface="Lato Black" panose="020F0502020204030203" pitchFamily="34" charset="0"/>
      <p:bold r:id="rId21"/>
      <p:boldItalic r:id="rId22"/>
    </p:embeddedFont>
    <p:embeddedFont>
      <p:font typeface="Liberation Sans" panose="020B0604020202020204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4" roundtripDataSignature="AMtx7misReCdIqHZVeTsEeObxTeJL25wH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00AAE0C-3C97-46F9-809E-636CFB32C425}">
  <a:tblStyle styleId="{800AAE0C-3C97-46F9-809E-636CFB32C425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BE8"/>
          </a:solidFill>
        </a:fill>
      </a:tcStyle>
    </a:wholeTbl>
    <a:band1H>
      <a:tcTxStyle b="off" i="off"/>
      <a:tcStyle>
        <a:tcBdr/>
        <a:fill>
          <a:solidFill>
            <a:srgbClr val="CCD5CE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CD5CE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33837C84-02AC-48A6-A7E5-F96449056212}" styleName="Table_1">
    <a:wholeTbl>
      <a:tcTxStyle b="off" i="off">
        <a:font>
          <a:latin typeface="Arial"/>
          <a:ea typeface="Arial"/>
          <a:cs typeface="Arial"/>
        </a:font>
        <a:srgbClr val="00203E"/>
      </a:tcTxStyle>
      <a:tcStyle>
        <a:tcBdr>
          <a:left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CCD5CE"/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  <a:fill>
          <a:solidFill>
            <a:srgbClr val="E7EBE8"/>
          </a:solidFill>
        </a:fill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n" i="off">
        <a:font>
          <a:latin typeface="Arial"/>
          <a:ea typeface="Arial"/>
          <a:cs typeface="Arial"/>
        </a:font>
        <a:srgbClr val="F1F1F1"/>
      </a:tcTxStyle>
      <a:tcStyle>
        <a:tcBdr>
          <a:left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1F1F1"/>
      </a:tcTxStyle>
      <a:tcStyle>
        <a:tcBdr>
          <a:left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1F1F1"/>
      </a:tcTxStyle>
      <a:tcStyle>
        <a:tcBdr>
          <a:left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1F1F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79BE79A8-FD61-44D1-A669-464EF411C654}" styleName="Table_2">
    <a:wholeTbl>
      <a:tcTxStyle b="off" i="off">
        <a:font>
          <a:latin typeface="Lato"/>
          <a:ea typeface="Lato"/>
          <a:cs typeface="Lato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BE8"/>
          </a:solidFill>
        </a:fill>
      </a:tcStyle>
    </a:wholeTbl>
    <a:band1H>
      <a:tcTxStyle/>
      <a:tcStyle>
        <a:tcBdr/>
        <a:fill>
          <a:solidFill>
            <a:srgbClr val="CCD5CE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CD5CE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Lato"/>
          <a:ea typeface="Lato"/>
          <a:cs typeface="Lato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Lato"/>
          <a:ea typeface="Lato"/>
          <a:cs typeface="Lato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Lato"/>
          <a:ea typeface="Lato"/>
          <a:cs typeface="Lato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Lato"/>
          <a:ea typeface="Lato"/>
          <a:cs typeface="Lato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74" autoAdjust="0"/>
    <p:restoredTop sz="84449" autoAdjust="0"/>
  </p:normalViewPr>
  <p:slideViewPr>
    <p:cSldViewPr snapToGrid="0" showGuides="1">
      <p:cViewPr varScale="1">
        <p:scale>
          <a:sx n="55" d="100"/>
          <a:sy n="55" d="100"/>
        </p:scale>
        <p:origin x="1074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34" Type="http://customschemas.google.com/relationships/presentationmetadata" Target="meta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peeringdb.com/howtos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lists.peeringdb.com/cgi-bin/mailman/listinfo/pdb-gov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dirty="0"/>
              <a:t>Presentation: </a:t>
            </a:r>
            <a:r>
              <a:rPr lang="it-IT" dirty="0" err="1"/>
              <a:t>who</a:t>
            </a:r>
            <a:r>
              <a:rPr lang="it-IT" dirty="0"/>
              <a:t> </a:t>
            </a:r>
            <a:r>
              <a:rPr lang="it-IT" dirty="0" err="1"/>
              <a:t>am</a:t>
            </a:r>
            <a:r>
              <a:rPr lang="it-IT" dirty="0"/>
              <a:t> I? </a:t>
            </a:r>
            <a:br>
              <a:rPr lang="it-IT" dirty="0"/>
            </a:br>
            <a:r>
              <a:rPr lang="it-IT" dirty="0"/>
              <a:t>How </a:t>
            </a:r>
            <a:r>
              <a:rPr lang="it-IT" dirty="0" err="1"/>
              <a:t>many</a:t>
            </a:r>
            <a:r>
              <a:rPr lang="it-IT" dirty="0"/>
              <a:t> people do </a:t>
            </a:r>
            <a:r>
              <a:rPr lang="it-IT" dirty="0" err="1"/>
              <a:t>not</a:t>
            </a:r>
            <a:r>
              <a:rPr lang="it-IT" dirty="0"/>
              <a:t> know or do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have</a:t>
            </a:r>
            <a:r>
              <a:rPr lang="it-IT" dirty="0"/>
              <a:t> a record on </a:t>
            </a:r>
            <a:r>
              <a:rPr lang="it-IT" dirty="0" err="1"/>
              <a:t>PeeringDB</a:t>
            </a:r>
            <a:r>
              <a:rPr lang="it-IT" dirty="0"/>
              <a:t>?</a:t>
            </a:r>
            <a:br>
              <a:rPr lang="it-IT" dirty="0"/>
            </a:br>
            <a:endParaRPr dirty="0"/>
          </a:p>
        </p:txBody>
      </p:sp>
      <p:sp>
        <p:nvSpPr>
          <p:cNvPr id="101" name="Google Shape;10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LASN	Local ASN (i.e. those registered in CC according to RIR)</a:t>
            </a:r>
          </a:p>
          <a:p>
            <a:r>
              <a:rPr lang="en-US" dirty="0"/>
              <a:t>TASN	Total ASN (IXP + Colo)TLASN	Total local ASN</a:t>
            </a:r>
          </a:p>
          <a:p>
            <a:r>
              <a:rPr lang="en-US" dirty="0"/>
              <a:t>TLASN	Total local ASN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69047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-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On the good side, people are pretty happy with www.peeringdb.com. But on the bad side, we only used to refresh the data in beta.peeringdb.com once a month.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" name="Google Shape;10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 dirty="0"/>
          </a:p>
        </p:txBody>
      </p:sp>
      <p:sp>
        <p:nvSpPr>
          <p:cNvPr id="206" name="Google Shape;20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it-IT" dirty="0"/>
              <a:t>STATEMENT</a:t>
            </a:r>
          </a:p>
          <a:p>
            <a:pPr>
              <a:buFontTx/>
              <a:buChar char="-"/>
            </a:pPr>
            <a:r>
              <a:rPr lang="it-IT" dirty="0"/>
              <a:t>Easy to </a:t>
            </a:r>
            <a:r>
              <a:rPr lang="it-IT" dirty="0" err="1"/>
              <a:t>find</a:t>
            </a:r>
            <a:r>
              <a:rPr lang="it-IT" dirty="0"/>
              <a:t> </a:t>
            </a:r>
            <a:r>
              <a:rPr lang="it-IT" dirty="0" err="1"/>
              <a:t>you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1060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cb1726504d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PeeringDB runs on volunteers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need AC volunteers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good global exposure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-get to know people (ticket submitters! Hah!)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great experience learning about PDB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-about a 1 HR commit per week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" name="Google Shape;117;g2cb1726504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100 </a:t>
            </a:r>
            <a:r>
              <a:rPr lang="en-US" b="0" i="0" dirty="0" err="1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annui</a:t>
            </a:r>
            <a:r>
              <a:rPr lang="en-US" b="0" i="0" dirty="0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!</a:t>
            </a:r>
          </a:p>
          <a:p>
            <a:pPr algn="l"/>
            <a:r>
              <a:rPr lang="en-US" b="0" i="0" dirty="0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How do I become a member?</a:t>
            </a:r>
          </a:p>
          <a:p>
            <a:pPr algn="l"/>
            <a:r>
              <a:rPr lang="en-US" b="0" i="0" dirty="0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Make sure you have data in PeeringDB (see other </a:t>
            </a:r>
            <a:r>
              <a:rPr lang="en-US" b="0" i="0" u="none" strike="noStrike" dirty="0">
                <a:solidFill>
                  <a:srgbClr val="33744A"/>
                </a:solidFill>
                <a:effectLst/>
                <a:highlight>
                  <a:srgbClr val="F1F1F1"/>
                </a:highlight>
                <a:latin typeface="-apple-system"/>
                <a:hlinkClick r:id="rId3"/>
              </a:rPr>
              <a:t>HOWTOs</a:t>
            </a:r>
            <a:r>
              <a:rPr lang="en-US" b="0" i="0" dirty="0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). Join the </a:t>
            </a:r>
            <a:r>
              <a:rPr lang="en-US" b="0" i="0" u="none" strike="noStrike" dirty="0" err="1">
                <a:solidFill>
                  <a:srgbClr val="33744A"/>
                </a:solidFill>
                <a:effectLst/>
                <a:highlight>
                  <a:srgbClr val="F1F1F1"/>
                </a:highlight>
                <a:latin typeface="-apple-system"/>
                <a:hlinkClick r:id="rId4"/>
              </a:rPr>
              <a:t>pdb</a:t>
            </a:r>
            <a:r>
              <a:rPr lang="en-US" b="0" i="0" u="none" strike="noStrike" dirty="0">
                <a:solidFill>
                  <a:srgbClr val="33744A"/>
                </a:solidFill>
                <a:effectLst/>
                <a:highlight>
                  <a:srgbClr val="F1F1F1"/>
                </a:highlight>
                <a:latin typeface="-apple-system"/>
                <a:hlinkClick r:id="rId4"/>
              </a:rPr>
              <a:t>-gov mailing list</a:t>
            </a:r>
            <a:r>
              <a:rPr lang="en-US" b="0" i="0" dirty="0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. You are now a member.</a:t>
            </a:r>
          </a:p>
          <a:p>
            <a:pPr algn="l"/>
            <a:r>
              <a:rPr lang="en-US" b="0" i="0" dirty="0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How can I vote?</a:t>
            </a:r>
          </a:p>
          <a:p>
            <a:pPr algn="l"/>
            <a:r>
              <a:rPr lang="en-US" b="0" i="0" dirty="0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Each member is entitled to one vote. Members who are affiliated with each other share a single vote. For instance, if Big Company owns Small Company they may only have one vote between them, not one vote each.</a:t>
            </a:r>
          </a:p>
          <a:p>
            <a:pPr algn="l"/>
            <a:r>
              <a:rPr lang="en-US" b="0" i="0" dirty="0">
                <a:solidFill>
                  <a:srgbClr val="00203E"/>
                </a:solidFill>
                <a:effectLst/>
                <a:highlight>
                  <a:srgbClr val="F1F1F1"/>
                </a:highlight>
                <a:latin typeface="-apple-system"/>
              </a:rPr>
              <a:t>At the start of the election process, the Secretary/Treasurer will ask each member to nominate a single authorized voter. The Secretary will send each authorized voter an invitation to vote.</a:t>
            </a:r>
          </a:p>
          <a:p>
            <a:pPr algn="l"/>
            <a:endParaRPr lang="en-US" b="0" i="0" dirty="0">
              <a:solidFill>
                <a:srgbClr val="00203E"/>
              </a:solidFill>
              <a:effectLst/>
              <a:highlight>
                <a:srgbClr val="F1F1F1"/>
              </a:highlight>
              <a:latin typeface="-apple-system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6582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4" name="Google Shape;15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063e5b009f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g3063e5b009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063e5b009f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we encourage, but we do not challenge</a:t>
            </a:r>
            <a:endParaRPr dirty="0"/>
          </a:p>
        </p:txBody>
      </p:sp>
      <p:sp>
        <p:nvSpPr>
          <p:cNvPr id="174" name="Google Shape;174;g3063e5b009f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Commentare i dati in base al tempo rimanente (tenere tempo per gli sponsor)</a:t>
            </a:r>
          </a:p>
        </p:txBody>
      </p:sp>
    </p:spTree>
    <p:extLst>
      <p:ext uri="{BB962C8B-B14F-4D97-AF65-F5344CB8AC3E}">
        <p14:creationId xmlns:p14="http://schemas.microsoft.com/office/powerpoint/2010/main" val="3068730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14" descr="Google Shape;16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4"/>
          <p:cNvSpPr txBox="1">
            <a:spLocks noGrp="1"/>
          </p:cNvSpPr>
          <p:nvPr>
            <p:ph type="title"/>
          </p:nvPr>
        </p:nvSpPr>
        <p:spPr>
          <a:xfrm>
            <a:off x="1524000" y="1677193"/>
            <a:ext cx="9144000" cy="238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3E"/>
              </a:buClr>
              <a:buSzPts val="6000"/>
              <a:buFont typeface="Lato Black"/>
              <a:buNone/>
              <a:defRPr sz="6000">
                <a:solidFill>
                  <a:srgbClr val="00203E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4"/>
          <p:cNvSpPr txBox="1">
            <a:spLocks noGrp="1"/>
          </p:cNvSpPr>
          <p:nvPr>
            <p:ph type="body" idx="1"/>
          </p:nvPr>
        </p:nvSpPr>
        <p:spPr>
          <a:xfrm>
            <a:off x="1524000" y="4156869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400"/>
              <a:buFont typeface="Lato"/>
              <a:buNone/>
              <a:defRPr sz="2400"/>
            </a:lvl1pPr>
            <a:lvl2pPr marL="914400" lvl="1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400"/>
              <a:buFont typeface="Lato"/>
              <a:buNone/>
              <a:defRPr sz="2400"/>
            </a:lvl2pPr>
            <a:lvl3pPr marL="1371600" lvl="2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400"/>
              <a:buFont typeface="Lato"/>
              <a:buNone/>
              <a:defRPr sz="2400"/>
            </a:lvl3pPr>
            <a:lvl4pPr marL="1828800" lvl="3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400"/>
              <a:buFont typeface="Lato"/>
              <a:buNone/>
              <a:defRPr sz="2400"/>
            </a:lvl4pPr>
            <a:lvl5pPr marL="2286000" lvl="4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400"/>
              <a:buFont typeface="Lato"/>
              <a:buNone/>
              <a:defRPr sz="2400"/>
            </a:lvl5pPr>
            <a:lvl6pPr marL="2743200" lvl="5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marL="3200400" lvl="6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marL="3657600" lvl="7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marL="4114800" lvl="8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>
            <a:endParaRPr/>
          </a:p>
        </p:txBody>
      </p:sp>
      <p:pic>
        <p:nvPicPr>
          <p:cNvPr id="16" name="Google Shape;16;p14" descr="Google Shape;21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1269" y="1677193"/>
            <a:ext cx="2389463" cy="134678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4"/>
          <p:cNvSpPr txBox="1">
            <a:spLocks noGrp="1"/>
          </p:cNvSpPr>
          <p:nvPr>
            <p:ph type="sldNum" idx="1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>
              <a:solidFill>
                <a:schemeClr val="accent3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8"/>
          <p:cNvSpPr txBox="1">
            <a:spLocks noGrp="1"/>
          </p:cNvSpPr>
          <p:nvPr>
            <p:ph type="body" idx="1"/>
          </p:nvPr>
        </p:nvSpPr>
        <p:spPr>
          <a:xfrm>
            <a:off x="162911" y="1319142"/>
            <a:ext cx="5722882" cy="4764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38"/>
          <p:cNvSpPr txBox="1">
            <a:spLocks noGrp="1"/>
          </p:cNvSpPr>
          <p:nvPr>
            <p:ph type="body" idx="2"/>
          </p:nvPr>
        </p:nvSpPr>
        <p:spPr>
          <a:xfrm>
            <a:off x="6022429" y="1326961"/>
            <a:ext cx="6001406" cy="4756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38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38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  <a:defRPr sz="44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8"/>
          <p:cNvSpPr txBox="1">
            <a:spLocks noGrp="1"/>
          </p:cNvSpPr>
          <p:nvPr>
            <p:ph type="dt" idx="10"/>
          </p:nvPr>
        </p:nvSpPr>
        <p:spPr>
          <a:xfrm>
            <a:off x="2207172" y="6356350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38"/>
          <p:cNvSpPr txBox="1">
            <a:spLocks noGrp="1"/>
          </p:cNvSpPr>
          <p:nvPr>
            <p:ph type="sldNum" idx="12"/>
          </p:nvPr>
        </p:nvSpPr>
        <p:spPr>
          <a:xfrm>
            <a:off x="9280634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97" name="Google Shape;97;p38"/>
          <p:cNvCxnSpPr/>
          <p:nvPr/>
        </p:nvCxnSpPr>
        <p:spPr>
          <a:xfrm>
            <a:off x="0" y="6222019"/>
            <a:ext cx="12192000" cy="0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8" name="Google Shape;98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6878" y="6352443"/>
            <a:ext cx="1583094" cy="369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" name="Google Shape;33;p4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  <a:defRPr sz="44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dt" idx="10"/>
          </p:nvPr>
        </p:nvSpPr>
        <p:spPr>
          <a:xfrm>
            <a:off x="2207172" y="6356350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de-DE"/>
              <a:t>2024-04-29</a:t>
            </a:r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SANOG41, Mumbai, India</a:t>
            </a:r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sldNum" idx="12"/>
          </p:nvPr>
        </p:nvSpPr>
        <p:spPr>
          <a:xfrm>
            <a:off x="9280634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37" name="Google Shape;37;p4"/>
          <p:cNvCxnSpPr/>
          <p:nvPr/>
        </p:nvCxnSpPr>
        <p:spPr>
          <a:xfrm>
            <a:off x="0" y="6222019"/>
            <a:ext cx="12192000" cy="0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6878" y="6352443"/>
            <a:ext cx="1583094" cy="3690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4993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0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rgbClr val="2F7247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0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>
                <a:solidFill>
                  <a:schemeClr val="dk2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0"/>
          <p:cNvSpPr txBox="1">
            <a:spLocks noGrp="1"/>
          </p:cNvSpPr>
          <p:nvPr>
            <p:ph type="body" idx="1"/>
          </p:nvPr>
        </p:nvSpPr>
        <p:spPr>
          <a:xfrm>
            <a:off x="157655" y="1323050"/>
            <a:ext cx="11866179" cy="476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marL="1371600" lvl="2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marL="1828800" lvl="3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marL="2286000" lvl="4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marL="2743200" lvl="5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marL="3200400" lvl="6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marL="3657600" lvl="7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marL="4114800" lvl="8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30"/>
          <p:cNvSpPr txBox="1">
            <a:spLocks noGrp="1"/>
          </p:cNvSpPr>
          <p:nvPr>
            <p:ph type="dt" idx="10"/>
          </p:nvPr>
        </p:nvSpPr>
        <p:spPr>
          <a:xfrm>
            <a:off x="2207172" y="6356350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30"/>
          <p:cNvSpPr txBox="1">
            <a:spLocks noGrp="1"/>
          </p:cNvSpPr>
          <p:nvPr>
            <p:ph type="sldNum" idx="12"/>
          </p:nvPr>
        </p:nvSpPr>
        <p:spPr>
          <a:xfrm>
            <a:off x="9280634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28" name="Google Shape;28;p30"/>
          <p:cNvCxnSpPr/>
          <p:nvPr/>
        </p:nvCxnSpPr>
        <p:spPr>
          <a:xfrm>
            <a:off x="0" y="6222019"/>
            <a:ext cx="12192000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  <p:pic>
        <p:nvPicPr>
          <p:cNvPr id="29" name="Google Shape;29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6878" y="6352443"/>
            <a:ext cx="1583094" cy="369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_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3E"/>
              </a:buClr>
              <a:buSzPts val="6000"/>
              <a:buFont typeface="Lato Black"/>
              <a:buNone/>
              <a:defRPr sz="6000">
                <a:solidFill>
                  <a:srgbClr val="00203E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A90"/>
              </a:buClr>
              <a:buSzPts val="2400"/>
              <a:buFont typeface="Lato"/>
              <a:buNone/>
              <a:defRPr sz="2400">
                <a:solidFill>
                  <a:srgbClr val="888A90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A90"/>
              </a:buClr>
              <a:buSzPts val="2400"/>
              <a:buFont typeface="Lato"/>
              <a:buNone/>
              <a:defRPr sz="2400">
                <a:solidFill>
                  <a:srgbClr val="888A90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A90"/>
              </a:buClr>
              <a:buSzPts val="2400"/>
              <a:buFont typeface="Lato"/>
              <a:buNone/>
              <a:defRPr sz="2400">
                <a:solidFill>
                  <a:srgbClr val="888A90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A90"/>
              </a:buClr>
              <a:buSzPts val="2400"/>
              <a:buFont typeface="Lato"/>
              <a:buNone/>
              <a:defRPr sz="2400">
                <a:solidFill>
                  <a:srgbClr val="888A90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A90"/>
              </a:buClr>
              <a:buSzPts val="2400"/>
              <a:buFont typeface="Lato"/>
              <a:buNone/>
              <a:defRPr sz="2400">
                <a:solidFill>
                  <a:srgbClr val="888A90"/>
                </a:solidFill>
              </a:defRPr>
            </a:lvl5pPr>
            <a:lvl6pPr marL="2743200" lvl="5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marL="3200400" lvl="6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marL="3657600" lvl="7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marL="4114800" lvl="8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>
            <a:endParaRPr/>
          </a:p>
        </p:txBody>
      </p:sp>
      <p:pic>
        <p:nvPicPr>
          <p:cNvPr id="33" name="Google Shape;33;p18" descr="Google Shape;54;p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18"/>
          <p:cNvSpPr txBox="1">
            <a:spLocks noGrp="1"/>
          </p:cNvSpPr>
          <p:nvPr>
            <p:ph type="sldNum" idx="1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A90"/>
              </a:buClr>
              <a:buSzPts val="1200"/>
              <a:buFont typeface="Lato"/>
              <a:buNone/>
              <a:defRPr sz="1200" b="0" i="0" u="none" strike="noStrike" cap="none">
                <a:solidFill>
                  <a:srgbClr val="888A9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>
              <a:solidFill>
                <a:schemeClr val="accent3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" name="Google Shape;33;p4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  <a:defRPr sz="44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dt" idx="10"/>
          </p:nvPr>
        </p:nvSpPr>
        <p:spPr>
          <a:xfrm>
            <a:off x="2207172" y="6356350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de-DE"/>
              <a:t>2024-04-29</a:t>
            </a:r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SANOG41, Mumbai, India</a:t>
            </a:r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sldNum" idx="12"/>
          </p:nvPr>
        </p:nvSpPr>
        <p:spPr>
          <a:xfrm>
            <a:off x="9280634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37" name="Google Shape;37;p4"/>
          <p:cNvCxnSpPr/>
          <p:nvPr/>
        </p:nvCxnSpPr>
        <p:spPr>
          <a:xfrm>
            <a:off x="0" y="6222019"/>
            <a:ext cx="12192000" cy="0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6878" y="6352443"/>
            <a:ext cx="1583094" cy="3690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775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2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32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  <a:defRPr sz="44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1"/>
          </p:nvPr>
        </p:nvSpPr>
        <p:spPr>
          <a:xfrm>
            <a:off x="157655" y="1323050"/>
            <a:ext cx="11866179" cy="476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dt" idx="10"/>
          </p:nvPr>
        </p:nvSpPr>
        <p:spPr>
          <a:xfrm>
            <a:off x="1904337" y="6356350"/>
            <a:ext cx="201565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2"/>
          <p:cNvSpPr txBox="1">
            <a:spLocks noGrp="1"/>
          </p:cNvSpPr>
          <p:nvPr>
            <p:ph type="sldNum" idx="12"/>
          </p:nvPr>
        </p:nvSpPr>
        <p:spPr>
          <a:xfrm>
            <a:off x="9280634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48" name="Google Shape;48;p32"/>
          <p:cNvCxnSpPr/>
          <p:nvPr/>
        </p:nvCxnSpPr>
        <p:spPr>
          <a:xfrm>
            <a:off x="0" y="6222019"/>
            <a:ext cx="12192000" cy="0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9" name="Google Shape;49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6878" y="6352443"/>
            <a:ext cx="1583094" cy="369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bg>
      <p:bgPr>
        <a:solidFill>
          <a:schemeClr val="lt1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34"/>
          <p:cNvSpPr txBox="1">
            <a:spLocks noGrp="1"/>
          </p:cNvSpPr>
          <p:nvPr>
            <p:ph type="ctrTitle"/>
          </p:nvPr>
        </p:nvSpPr>
        <p:spPr>
          <a:xfrm>
            <a:off x="1524000" y="1677194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Lato Black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4"/>
          <p:cNvSpPr txBox="1">
            <a:spLocks noGrp="1"/>
          </p:cNvSpPr>
          <p:nvPr>
            <p:ph type="subTitle" idx="1"/>
          </p:nvPr>
        </p:nvSpPr>
        <p:spPr>
          <a:xfrm>
            <a:off x="1524000" y="4156869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2" name="Google Shape;6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4"/>
          <p:cNvSpPr txBox="1">
            <a:spLocks noGrp="1"/>
          </p:cNvSpPr>
          <p:nvPr>
            <p:ph type="dt" idx="10"/>
          </p:nvPr>
        </p:nvSpPr>
        <p:spPr>
          <a:xfrm>
            <a:off x="2207172" y="6356350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4" name="Google Shape;64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1269" y="1677194"/>
            <a:ext cx="2389462" cy="1346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Lato Black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A90"/>
              </a:buClr>
              <a:buSzPts val="2400"/>
              <a:buNone/>
              <a:defRPr sz="2400">
                <a:solidFill>
                  <a:srgbClr val="888A90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A90"/>
              </a:buClr>
              <a:buSzPts val="2000"/>
              <a:buNone/>
              <a:defRPr sz="2000">
                <a:solidFill>
                  <a:srgbClr val="888A90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A90"/>
              </a:buClr>
              <a:buSzPts val="1800"/>
              <a:buNone/>
              <a:defRPr sz="1800">
                <a:solidFill>
                  <a:srgbClr val="888A90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A90"/>
              </a:buClr>
              <a:buSzPts val="1600"/>
              <a:buNone/>
              <a:defRPr sz="1600">
                <a:solidFill>
                  <a:srgbClr val="888A90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A90"/>
              </a:buClr>
              <a:buSzPts val="1600"/>
              <a:buNone/>
              <a:defRPr sz="1600">
                <a:solidFill>
                  <a:srgbClr val="888A90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A90"/>
              </a:buClr>
              <a:buSzPts val="1600"/>
              <a:buNone/>
              <a:defRPr sz="1600">
                <a:solidFill>
                  <a:srgbClr val="888A90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A90"/>
              </a:buClr>
              <a:buSzPts val="1600"/>
              <a:buNone/>
              <a:defRPr sz="1600">
                <a:solidFill>
                  <a:srgbClr val="888A90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A90"/>
              </a:buClr>
              <a:buSzPts val="1600"/>
              <a:buNone/>
              <a:defRPr sz="1600">
                <a:solidFill>
                  <a:srgbClr val="888A90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A90"/>
              </a:buClr>
              <a:buSzPts val="1600"/>
              <a:buNone/>
              <a:defRPr sz="1600">
                <a:solidFill>
                  <a:srgbClr val="888A90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5"/>
          <p:cNvSpPr txBox="1">
            <a:spLocks noGrp="1"/>
          </p:cNvSpPr>
          <p:nvPr>
            <p:ph type="dt" idx="10"/>
          </p:nvPr>
        </p:nvSpPr>
        <p:spPr>
          <a:xfrm>
            <a:off x="2207172" y="6356350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0" name="Google Shape;70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>
  <p:cSld name="Zwei Inhalt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6"/>
          <p:cNvSpPr txBox="1">
            <a:spLocks noGrp="1"/>
          </p:cNvSpPr>
          <p:nvPr>
            <p:ph type="body" idx="1"/>
          </p:nvPr>
        </p:nvSpPr>
        <p:spPr>
          <a:xfrm>
            <a:off x="162911" y="1319142"/>
            <a:ext cx="5722882" cy="4764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36"/>
          <p:cNvSpPr txBox="1">
            <a:spLocks noGrp="1"/>
          </p:cNvSpPr>
          <p:nvPr>
            <p:ph type="body" idx="2"/>
          </p:nvPr>
        </p:nvSpPr>
        <p:spPr>
          <a:xfrm>
            <a:off x="6022429" y="1326961"/>
            <a:ext cx="6001406" cy="4756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36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36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  <a:defRPr sz="44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6"/>
          <p:cNvSpPr txBox="1">
            <a:spLocks noGrp="1"/>
          </p:cNvSpPr>
          <p:nvPr>
            <p:ph type="dt" idx="10"/>
          </p:nvPr>
        </p:nvSpPr>
        <p:spPr>
          <a:xfrm>
            <a:off x="2207172" y="6356350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6"/>
          <p:cNvSpPr txBox="1">
            <a:spLocks noGrp="1"/>
          </p:cNvSpPr>
          <p:nvPr>
            <p:ph type="sldNum" idx="12"/>
          </p:nvPr>
        </p:nvSpPr>
        <p:spPr>
          <a:xfrm>
            <a:off x="9280634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79" name="Google Shape;79;p36"/>
          <p:cNvCxnSpPr/>
          <p:nvPr/>
        </p:nvCxnSpPr>
        <p:spPr>
          <a:xfrm>
            <a:off x="0" y="6222019"/>
            <a:ext cx="12192000" cy="0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0" name="Google Shape;80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6878" y="6352443"/>
            <a:ext cx="1583094" cy="369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>
  <p:cSld name="Nur Titel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7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37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  <a:defRPr sz="44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7"/>
          <p:cNvSpPr txBox="1">
            <a:spLocks noGrp="1"/>
          </p:cNvSpPr>
          <p:nvPr>
            <p:ph type="dt" idx="10"/>
          </p:nvPr>
        </p:nvSpPr>
        <p:spPr>
          <a:xfrm>
            <a:off x="2207172" y="6356350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7"/>
          <p:cNvSpPr txBox="1">
            <a:spLocks noGrp="1"/>
          </p:cNvSpPr>
          <p:nvPr>
            <p:ph type="sldNum" idx="12"/>
          </p:nvPr>
        </p:nvSpPr>
        <p:spPr>
          <a:xfrm>
            <a:off x="9280634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87" name="Google Shape;87;p37"/>
          <p:cNvCxnSpPr/>
          <p:nvPr/>
        </p:nvCxnSpPr>
        <p:spPr>
          <a:xfrm>
            <a:off x="0" y="6222019"/>
            <a:ext cx="12192000" cy="0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8" name="Google Shape;88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6878" y="6352443"/>
            <a:ext cx="1583094" cy="369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/>
          <p:nvPr/>
        </p:nvSpPr>
        <p:spPr>
          <a:xfrm>
            <a:off x="0" y="0"/>
            <a:ext cx="12192000" cy="118872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F1F1"/>
              </a:buClr>
              <a:buSzPts val="1800"/>
              <a:buFont typeface="Lato"/>
              <a:buNone/>
            </a:pPr>
            <a:endParaRPr sz="1800" b="0" i="0" u="none" strike="noStrike" cap="none">
              <a:solidFill>
                <a:srgbClr val="F1F1F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" name="Google Shape;7;p13"/>
          <p:cNvSpPr txBox="1">
            <a:spLocks noGrp="1"/>
          </p:cNvSpPr>
          <p:nvPr>
            <p:ph type="title"/>
          </p:nvPr>
        </p:nvSpPr>
        <p:spPr>
          <a:xfrm>
            <a:off x="162910" y="91439"/>
            <a:ext cx="11866180" cy="100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Lato Black"/>
              <a:buNone/>
              <a:defRPr sz="4400" b="0" i="0" u="none" strike="noStrike" cap="non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Lato Black"/>
              <a:buNone/>
              <a:defRPr sz="4400" b="0" i="0" u="none" strike="noStrike" cap="non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Lato Black"/>
              <a:buNone/>
              <a:defRPr sz="4400" b="0" i="0" u="none" strike="noStrike" cap="non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Lato Black"/>
              <a:buNone/>
              <a:defRPr sz="4400" b="0" i="0" u="none" strike="noStrike" cap="non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Lato Black"/>
              <a:buNone/>
              <a:defRPr sz="4400" b="0" i="0" u="none" strike="noStrike" cap="non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Lato Black"/>
              <a:buNone/>
              <a:defRPr sz="4400" b="0" i="0" u="none" strike="noStrike" cap="non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Lato Black"/>
              <a:buNone/>
              <a:defRPr sz="4400" b="0" i="0" u="none" strike="noStrike" cap="non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Lato Black"/>
              <a:buNone/>
              <a:defRPr sz="4400" b="0" i="0" u="none" strike="noStrike" cap="non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Lato Black"/>
              <a:buNone/>
              <a:defRPr sz="4400" b="0" i="0" u="none" strike="noStrike" cap="non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endParaRPr/>
          </a:p>
        </p:txBody>
      </p:sp>
      <p:sp>
        <p:nvSpPr>
          <p:cNvPr id="8" name="Google Shape;8;p13"/>
          <p:cNvSpPr txBox="1">
            <a:spLocks noGrp="1"/>
          </p:cNvSpPr>
          <p:nvPr>
            <p:ph type="sldNum" idx="12"/>
          </p:nvPr>
        </p:nvSpPr>
        <p:spPr>
          <a:xfrm>
            <a:off x="11750219" y="6404312"/>
            <a:ext cx="273616" cy="269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ctr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" name="Google Shape;9;p13"/>
          <p:cNvCxnSpPr/>
          <p:nvPr/>
        </p:nvCxnSpPr>
        <p:spPr>
          <a:xfrm>
            <a:off x="0" y="6222019"/>
            <a:ext cx="12192001" cy="1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</p:cxnSp>
      <p:pic>
        <p:nvPicPr>
          <p:cNvPr id="10" name="Google Shape;10;p13" descr="Google Shape;38;p6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6878" y="6352442"/>
            <a:ext cx="1583094" cy="36903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3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3E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68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 Black"/>
              <a:buNone/>
              <a:defRPr sz="4400" b="0" i="0" u="none" strike="noStrike" cap="none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Google Shape;37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8" name="Google Shape;38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A9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9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pc@peeringdb.com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26" Type="http://schemas.openxmlformats.org/officeDocument/2006/relationships/image" Target="../media/image39.png"/><Relationship Id="rId39" Type="http://schemas.openxmlformats.org/officeDocument/2006/relationships/image" Target="../media/image52.png"/><Relationship Id="rId3" Type="http://schemas.openxmlformats.org/officeDocument/2006/relationships/image" Target="../media/image16.png"/><Relationship Id="rId21" Type="http://schemas.openxmlformats.org/officeDocument/2006/relationships/image" Target="../media/image34.png"/><Relationship Id="rId34" Type="http://schemas.openxmlformats.org/officeDocument/2006/relationships/image" Target="../media/image47.png"/><Relationship Id="rId42" Type="http://schemas.openxmlformats.org/officeDocument/2006/relationships/image" Target="../media/image55.png"/><Relationship Id="rId47" Type="http://schemas.openxmlformats.org/officeDocument/2006/relationships/image" Target="../media/image60.png"/><Relationship Id="rId50" Type="http://schemas.openxmlformats.org/officeDocument/2006/relationships/image" Target="../media/image63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5" Type="http://schemas.openxmlformats.org/officeDocument/2006/relationships/image" Target="../media/image38.png"/><Relationship Id="rId33" Type="http://schemas.openxmlformats.org/officeDocument/2006/relationships/image" Target="../media/image46.png"/><Relationship Id="rId38" Type="http://schemas.openxmlformats.org/officeDocument/2006/relationships/image" Target="../media/image51.png"/><Relationship Id="rId46" Type="http://schemas.openxmlformats.org/officeDocument/2006/relationships/image" Target="../media/image59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29" Type="http://schemas.openxmlformats.org/officeDocument/2006/relationships/image" Target="../media/image42.png"/><Relationship Id="rId41" Type="http://schemas.openxmlformats.org/officeDocument/2006/relationships/image" Target="../media/image54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jpg"/><Relationship Id="rId11" Type="http://schemas.openxmlformats.org/officeDocument/2006/relationships/image" Target="../media/image24.png"/><Relationship Id="rId24" Type="http://schemas.openxmlformats.org/officeDocument/2006/relationships/image" Target="../media/image37.png"/><Relationship Id="rId32" Type="http://schemas.openxmlformats.org/officeDocument/2006/relationships/image" Target="../media/image45.png"/><Relationship Id="rId37" Type="http://schemas.openxmlformats.org/officeDocument/2006/relationships/image" Target="../media/image50.png"/><Relationship Id="rId40" Type="http://schemas.openxmlformats.org/officeDocument/2006/relationships/image" Target="../media/image53.png"/><Relationship Id="rId45" Type="http://schemas.openxmlformats.org/officeDocument/2006/relationships/image" Target="../media/image58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28" Type="http://schemas.openxmlformats.org/officeDocument/2006/relationships/image" Target="../media/image41.png"/><Relationship Id="rId36" Type="http://schemas.openxmlformats.org/officeDocument/2006/relationships/image" Target="../media/image49.png"/><Relationship Id="rId49" Type="http://schemas.openxmlformats.org/officeDocument/2006/relationships/image" Target="../media/image62.jp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31" Type="http://schemas.openxmlformats.org/officeDocument/2006/relationships/image" Target="../media/image44.png"/><Relationship Id="rId44" Type="http://schemas.openxmlformats.org/officeDocument/2006/relationships/image" Target="../media/image57.png"/><Relationship Id="rId52" Type="http://schemas.openxmlformats.org/officeDocument/2006/relationships/image" Target="../media/image65.png"/><Relationship Id="rId4" Type="http://schemas.openxmlformats.org/officeDocument/2006/relationships/image" Target="../media/image17.jp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5.jpg"/><Relationship Id="rId27" Type="http://schemas.openxmlformats.org/officeDocument/2006/relationships/image" Target="../media/image40.png"/><Relationship Id="rId30" Type="http://schemas.openxmlformats.org/officeDocument/2006/relationships/image" Target="../media/image43.png"/><Relationship Id="rId35" Type="http://schemas.openxmlformats.org/officeDocument/2006/relationships/image" Target="../media/image48.png"/><Relationship Id="rId43" Type="http://schemas.openxmlformats.org/officeDocument/2006/relationships/image" Target="../media/image56.png"/><Relationship Id="rId48" Type="http://schemas.openxmlformats.org/officeDocument/2006/relationships/image" Target="../media/image61.png"/><Relationship Id="rId8" Type="http://schemas.openxmlformats.org/officeDocument/2006/relationships/image" Target="../media/image21.png"/><Relationship Id="rId51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eringdb.com/register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eeringdb.com/registration/register.ph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"/>
          <p:cNvSpPr txBox="1">
            <a:spLocks noGrp="1"/>
          </p:cNvSpPr>
          <p:nvPr>
            <p:ph type="ctrTitle" idx="4294967295"/>
          </p:nvPr>
        </p:nvSpPr>
        <p:spPr>
          <a:xfrm>
            <a:off x="819665" y="2993257"/>
            <a:ext cx="10552670" cy="1156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3E"/>
              </a:buClr>
              <a:buSzPts val="5400"/>
              <a:buFont typeface="Lato Black"/>
              <a:buNone/>
            </a:pPr>
            <a:r>
              <a:rPr lang="en-US" sz="4400" b="0" i="0" u="none" strike="noStrike" cap="none" dirty="0">
                <a:solidFill>
                  <a:srgbClr val="00203E"/>
                </a:solidFill>
                <a:latin typeface="Lato Black"/>
                <a:ea typeface="Lato Black"/>
                <a:cs typeface="Lato Black"/>
                <a:sym typeface="Lato Black"/>
              </a:rPr>
              <a:t>What’s new on PeeringDB?</a:t>
            </a:r>
            <a:endParaRPr lang="en-US" sz="4100" b="0" i="0" u="none" strike="noStrike" cap="none" dirty="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104" name="Google Shape;104;p1"/>
          <p:cNvSpPr txBox="1">
            <a:spLocks noGrp="1"/>
          </p:cNvSpPr>
          <p:nvPr>
            <p:ph type="subTitle" idx="4294967295"/>
          </p:nvPr>
        </p:nvSpPr>
        <p:spPr>
          <a:xfrm>
            <a:off x="1524000" y="5052078"/>
            <a:ext cx="9144000" cy="760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normAutofit/>
          </a:bodyPr>
          <a:lstStyle/>
          <a:p>
            <a:pPr marL="0" marR="0" lvl="0" indent="0" algn="ctr" rtl="0">
              <a:lnSpc>
                <a:spcPct val="72000"/>
              </a:lnSpc>
              <a:spcBef>
                <a:spcPts val="0"/>
              </a:spcBef>
              <a:spcAft>
                <a:spcPts val="0"/>
              </a:spcAft>
              <a:buClr>
                <a:srgbClr val="00203E"/>
              </a:buClr>
              <a:buSzPts val="2136"/>
              <a:buFont typeface="Arial"/>
              <a:buNone/>
            </a:pPr>
            <a:r>
              <a:rPr lang="it-IT" sz="2136" b="0" i="0" u="none" strike="noStrike" cap="none" dirty="0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rPr>
              <a:t>Livio Morina</a:t>
            </a:r>
            <a:endParaRPr sz="2800" b="0" i="0" u="none" strike="noStrike" cap="none" dirty="0">
              <a:solidFill>
                <a:srgbClr val="00203E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lnSpc>
                <a:spcPct val="72000"/>
              </a:lnSpc>
              <a:spcBef>
                <a:spcPts val="800"/>
              </a:spcBef>
              <a:spcAft>
                <a:spcPts val="0"/>
              </a:spcAft>
              <a:buClr>
                <a:srgbClr val="00203E"/>
              </a:buClr>
              <a:buSzPts val="2136"/>
              <a:buFont typeface="Arial"/>
              <a:buNone/>
            </a:pPr>
            <a:r>
              <a:rPr lang="en-US" sz="2136" b="0" i="0" u="none" strike="noStrike" cap="none" dirty="0">
                <a:solidFill>
                  <a:srgbClr val="00203E"/>
                </a:solidFill>
                <a:latin typeface="Lato"/>
                <a:ea typeface="Lato"/>
                <a:cs typeface="Lato"/>
                <a:sym typeface="Lato"/>
              </a:rPr>
              <a:t>livio@peeringdb.com</a:t>
            </a:r>
            <a:endParaRPr sz="2800" b="0" i="0" u="none" strike="noStrike" cap="none" dirty="0">
              <a:solidFill>
                <a:srgbClr val="00203E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5" name="Google Shape;105;p1"/>
          <p:cNvSpPr txBox="1">
            <a:spLocks noGrp="1"/>
          </p:cNvSpPr>
          <p:nvPr>
            <p:ph type="sldNum" idx="1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ctr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</a:t>
            </a:fld>
            <a:endParaRPr>
              <a:solidFill>
                <a:schemeClr val="accent3"/>
              </a:solidFill>
            </a:endParaRP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57C9883-5439-4024-83A3-20A314E5C152}"/>
              </a:ext>
            </a:extLst>
          </p:cNvPr>
          <p:cNvSpPr txBox="1">
            <a:spLocks/>
          </p:cNvSpPr>
          <p:nvPr/>
        </p:nvSpPr>
        <p:spPr>
          <a:xfrm>
            <a:off x="2207172" y="6356350"/>
            <a:ext cx="1374228" cy="36512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19/11/2024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51A6232-19EC-7396-00F1-2B621A69495B}"/>
              </a:ext>
            </a:extLst>
          </p:cNvPr>
          <p:cNvSpPr txBox="1">
            <a:spLocks/>
          </p:cNvSpPr>
          <p:nvPr/>
        </p:nvSpPr>
        <p:spPr>
          <a:xfrm>
            <a:off x="4815918" y="6356350"/>
            <a:ext cx="2560163" cy="36512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RSNOG10 | </a:t>
            </a:r>
            <a:r>
              <a:rPr lang="az-Cyrl-AZ"/>
              <a:t>Б</a:t>
            </a:r>
            <a:r>
              <a:rPr lang="it-IT"/>
              <a:t>eo</a:t>
            </a:r>
            <a:r>
              <a:rPr lang="az-Cyrl-AZ"/>
              <a:t>г</a:t>
            </a:r>
            <a:r>
              <a:rPr lang="it-IT"/>
              <a:t>pa</a:t>
            </a:r>
            <a:r>
              <a:rPr lang="az-Cyrl-AZ"/>
              <a:t>д</a:t>
            </a:r>
            <a:r>
              <a:rPr lang="it-IT"/>
              <a:t>, </a:t>
            </a:r>
            <a:r>
              <a:rPr lang="az-Cyrl-AZ"/>
              <a:t>Србија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6B23B2-2040-C9D0-4FFD-ECCC7D339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Serbia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a PeeringDB POV</a:t>
            </a:r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298D368A-AD5C-A0E7-D8C0-CC20318B67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8020054"/>
              </p:ext>
            </p:extLst>
          </p:nvPr>
        </p:nvGraphicFramePr>
        <p:xfrm>
          <a:off x="157163" y="1322388"/>
          <a:ext cx="11866563" cy="4868352"/>
        </p:xfrm>
        <a:graphic>
          <a:graphicData uri="http://schemas.openxmlformats.org/drawingml/2006/table">
            <a:tbl>
              <a:tblPr firstRow="1" bandRow="1"/>
              <a:tblGrid>
                <a:gridCol w="6261054">
                  <a:extLst>
                    <a:ext uri="{9D8B030D-6E8A-4147-A177-3AD203B41FA5}">
                      <a16:colId xmlns:a16="http://schemas.microsoft.com/office/drawing/2014/main" val="712324262"/>
                    </a:ext>
                  </a:extLst>
                </a:gridCol>
                <a:gridCol w="2899954">
                  <a:extLst>
                    <a:ext uri="{9D8B030D-6E8A-4147-A177-3AD203B41FA5}">
                      <a16:colId xmlns:a16="http://schemas.microsoft.com/office/drawing/2014/main" val="3971433014"/>
                    </a:ext>
                  </a:extLst>
                </a:gridCol>
                <a:gridCol w="2705555">
                  <a:extLst>
                    <a:ext uri="{9D8B030D-6E8A-4147-A177-3AD203B41FA5}">
                      <a16:colId xmlns:a16="http://schemas.microsoft.com/office/drawing/2014/main" val="2298219149"/>
                    </a:ext>
                  </a:extLst>
                </a:gridCol>
              </a:tblGrid>
              <a:tr h="405696">
                <a:tc>
                  <a:txBody>
                    <a:bodyPr/>
                    <a:lstStyle/>
                    <a:p>
                      <a:r>
                        <a:rPr lang="de-DE" sz="2000" b="1" dirty="0" err="1">
                          <a:latin typeface="+mn-lt"/>
                        </a:rPr>
                        <a:t>Categoryc</a:t>
                      </a:r>
                      <a:endParaRPr lang="de-DE" sz="2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RSNOG9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RSNOG10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067375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>
                          <a:solidFill>
                            <a:schemeClr val="tx1"/>
                          </a:solidFill>
                          <a:latin typeface="+mn-lt"/>
                        </a:rPr>
                        <a:t>IXP/Operators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chemeClr val="tx1"/>
                          </a:solidFill>
                          <a:latin typeface="+mn-lt"/>
                        </a:rPr>
                        <a:t>1/1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chemeClr val="tx1"/>
                          </a:solidFill>
                          <a:latin typeface="+mn-lt"/>
                        </a:rPr>
                        <a:t>2/2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5250761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Facilities</a:t>
                      </a:r>
                      <a:r>
                        <a:rPr lang="de-DE" sz="2000" b="1" dirty="0">
                          <a:solidFill>
                            <a:schemeClr val="tx1"/>
                          </a:solidFill>
                          <a:latin typeface="+mn-lt"/>
                        </a:rPr>
                        <a:t>/Operators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chemeClr val="tx1"/>
                          </a:solidFill>
                          <a:latin typeface="+mn-lt"/>
                        </a:rPr>
                        <a:t>9/9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chemeClr val="tx1"/>
                          </a:solidFill>
                          <a:latin typeface="+mn-lt"/>
                        </a:rPr>
                        <a:t>9/9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233799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>
                          <a:latin typeface="+mn-lt"/>
                        </a:rPr>
                        <a:t>Networks at IXP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rgbClr val="FF0000"/>
                          </a:solidFill>
                          <a:latin typeface="+mn-lt"/>
                        </a:rPr>
                        <a:t>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956963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 err="1">
                          <a:latin typeface="+mn-lt"/>
                        </a:rPr>
                        <a:t>Serbian</a:t>
                      </a:r>
                      <a:r>
                        <a:rPr lang="de-DE" sz="2000" b="1" dirty="0">
                          <a:latin typeface="+mn-lt"/>
                        </a:rPr>
                        <a:t> Networks at IXP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916506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>
                          <a:latin typeface="+mn-lt"/>
                        </a:rPr>
                        <a:t>Networks in </a:t>
                      </a:r>
                      <a:r>
                        <a:rPr lang="de-DE" sz="2000" b="1" dirty="0" err="1">
                          <a:latin typeface="+mn-lt"/>
                        </a:rPr>
                        <a:t>Facilities</a:t>
                      </a:r>
                      <a:endParaRPr lang="de-DE" sz="2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rgbClr val="FF0000"/>
                          </a:solidFill>
                          <a:latin typeface="+mn-lt"/>
                        </a:rPr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1285905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 err="1">
                          <a:latin typeface="+mn-lt"/>
                        </a:rPr>
                        <a:t>Serbian</a:t>
                      </a:r>
                      <a:r>
                        <a:rPr lang="de-DE" sz="2000" b="1" dirty="0">
                          <a:latin typeface="+mn-lt"/>
                        </a:rPr>
                        <a:t> Networks in </a:t>
                      </a:r>
                      <a:r>
                        <a:rPr lang="de-DE" sz="2000" b="1" dirty="0" err="1">
                          <a:latin typeface="+mn-lt"/>
                        </a:rPr>
                        <a:t>Facilities</a:t>
                      </a:r>
                      <a:endParaRPr lang="de-DE" sz="2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rgbClr val="FF0000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715953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>
                          <a:latin typeface="+mn-lt"/>
                        </a:rPr>
                        <a:t>Total Networks (IXP and </a:t>
                      </a:r>
                      <a:r>
                        <a:rPr lang="de-DE" sz="2000" b="1" dirty="0" err="1">
                          <a:latin typeface="+mn-lt"/>
                        </a:rPr>
                        <a:t>Facilities</a:t>
                      </a:r>
                      <a:r>
                        <a:rPr lang="de-DE" sz="2000" b="1" dirty="0">
                          <a:latin typeface="+mn-lt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rgbClr val="FF0000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8923005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>
                          <a:latin typeface="+mn-lt"/>
                        </a:rPr>
                        <a:t>Total </a:t>
                      </a:r>
                      <a:r>
                        <a:rPr lang="de-DE" sz="2000" b="1" dirty="0" err="1">
                          <a:latin typeface="+mn-lt"/>
                        </a:rPr>
                        <a:t>Serbian</a:t>
                      </a:r>
                      <a:r>
                        <a:rPr lang="de-DE" sz="2000" b="1" dirty="0">
                          <a:latin typeface="+mn-lt"/>
                        </a:rPr>
                        <a:t> Networks (IXP and </a:t>
                      </a:r>
                      <a:r>
                        <a:rPr lang="de-DE" sz="2000" b="1" dirty="0" err="1">
                          <a:latin typeface="+mn-lt"/>
                        </a:rPr>
                        <a:t>Facilities</a:t>
                      </a:r>
                      <a:r>
                        <a:rPr lang="de-DE" sz="2000" b="1" dirty="0">
                          <a:latin typeface="+mn-lt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rgbClr val="FF0000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996285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 err="1">
                          <a:latin typeface="+mn-lt"/>
                        </a:rPr>
                        <a:t>Serbian</a:t>
                      </a:r>
                      <a:r>
                        <a:rPr lang="de-DE" sz="2000" b="1" dirty="0">
                          <a:latin typeface="+mn-lt"/>
                        </a:rPr>
                        <a:t> Networks in PeeringDB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rgbClr val="FF0000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563527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 err="1">
                          <a:latin typeface="+mn-lt"/>
                        </a:rPr>
                        <a:t>Serbian</a:t>
                      </a:r>
                      <a:r>
                        <a:rPr lang="de-DE" sz="2000" b="1" dirty="0">
                          <a:latin typeface="+mn-lt"/>
                        </a:rPr>
                        <a:t> Networks in </a:t>
                      </a:r>
                      <a:r>
                        <a:rPr lang="de-DE" sz="2000" b="1" dirty="0" err="1">
                          <a:latin typeface="+mn-lt"/>
                        </a:rPr>
                        <a:t>any</a:t>
                      </a:r>
                      <a:r>
                        <a:rPr lang="de-DE" sz="2000" b="1" dirty="0">
                          <a:latin typeface="+mn-lt"/>
                        </a:rPr>
                        <a:t> RIR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rgbClr val="FF0000"/>
                          </a:solidFill>
                          <a:latin typeface="+mn-lt"/>
                        </a:rPr>
                        <a:t>196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633095"/>
                  </a:ext>
                </a:extLst>
              </a:tr>
              <a:tr h="405696">
                <a:tc>
                  <a:txBody>
                    <a:bodyPr/>
                    <a:lstStyle/>
                    <a:p>
                      <a:r>
                        <a:rPr lang="de-DE" sz="2000" b="1" dirty="0">
                          <a:latin typeface="+mn-lt"/>
                        </a:rPr>
                        <a:t>PeeringDB/RIR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+mn-lt"/>
                        </a:rPr>
                        <a:t>12.3%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solidFill>
                            <a:srgbClr val="FF0000"/>
                          </a:solidFill>
                          <a:latin typeface="+mn-lt"/>
                        </a:rPr>
                        <a:t>15,3%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1186872"/>
                  </a:ext>
                </a:extLst>
              </a:tr>
            </a:tbl>
          </a:graphicData>
        </a:graphic>
      </p:graphicFrame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FCD7B7CB-3157-1D33-A985-F72E56DD8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A297B7A-E4DB-BA59-50AF-13E93B94B6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27595631-BC47-D462-2940-1F43D0D3C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E2882CC-FB62-79CF-0C32-0023FDEED689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82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41F5C-CA29-C36C-C454-F56BE7D68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2" y="91440"/>
            <a:ext cx="12124887" cy="1005840"/>
          </a:xfrm>
        </p:spPr>
        <p:txBody>
          <a:bodyPr>
            <a:noAutofit/>
          </a:bodyPr>
          <a:lstStyle/>
          <a:p>
            <a:r>
              <a:rPr lang="de-DE" sz="3600" dirty="0">
                <a:solidFill>
                  <a:srgbClr val="FF0000"/>
                </a:solidFill>
              </a:rPr>
              <a:t>Romania and </a:t>
            </a:r>
            <a:r>
              <a:rPr lang="de-DE" sz="3600" dirty="0" err="1">
                <a:solidFill>
                  <a:srgbClr val="FF0000"/>
                </a:solidFill>
              </a:rPr>
              <a:t>its</a:t>
            </a:r>
            <a:r>
              <a:rPr lang="de-DE" sz="3600" dirty="0">
                <a:solidFill>
                  <a:srgbClr val="FF0000"/>
                </a:solidFill>
              </a:rPr>
              <a:t> </a:t>
            </a:r>
            <a:r>
              <a:rPr lang="de-DE" sz="3600" dirty="0" err="1">
                <a:solidFill>
                  <a:srgbClr val="FF0000"/>
                </a:solidFill>
              </a:rPr>
              <a:t>bordering</a:t>
            </a:r>
            <a:r>
              <a:rPr lang="de-DE" sz="3600" dirty="0">
                <a:solidFill>
                  <a:srgbClr val="FF0000"/>
                </a:solidFill>
              </a:rPr>
              <a:t> countries </a:t>
            </a:r>
            <a:r>
              <a:rPr lang="de-DE" sz="3600" dirty="0" err="1">
                <a:solidFill>
                  <a:srgbClr val="FF0000"/>
                </a:solidFill>
              </a:rPr>
              <a:t>from</a:t>
            </a:r>
            <a:r>
              <a:rPr lang="de-DE" sz="3600" dirty="0">
                <a:solidFill>
                  <a:srgbClr val="FF0000"/>
                </a:solidFill>
              </a:rPr>
              <a:t> PeeringDB POV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940128D-2213-D15C-DD6A-BA1FEB0FDB6E}"/>
              </a:ext>
            </a:extLst>
          </p:cNvPr>
          <p:cNvSpPr txBox="1"/>
          <p:nvPr/>
        </p:nvSpPr>
        <p:spPr>
          <a:xfrm>
            <a:off x="506294" y="5710866"/>
            <a:ext cx="11497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LASN: </a:t>
            </a:r>
            <a:r>
              <a:rPr lang="de-DE" sz="2000" b="1" dirty="0" err="1"/>
              <a:t>Local</a:t>
            </a:r>
            <a:r>
              <a:rPr lang="de-DE" sz="2000" b="1" dirty="0"/>
              <a:t> ASN, </a:t>
            </a:r>
            <a:r>
              <a:rPr lang="de-DE" sz="2000" b="1" dirty="0" err="1"/>
              <a:t>ie</a:t>
            </a:r>
            <a:r>
              <a:rPr lang="de-DE" sz="2000" b="1" dirty="0"/>
              <a:t>. ASN in CC    TASN: Total ASN (IXP + </a:t>
            </a:r>
            <a:r>
              <a:rPr lang="de-DE" sz="2000" b="1" dirty="0" err="1"/>
              <a:t>Colo</a:t>
            </a:r>
            <a:r>
              <a:rPr lang="de-DE" sz="2000" b="1" dirty="0"/>
              <a:t>)   TLASN: Total </a:t>
            </a:r>
            <a:r>
              <a:rPr lang="de-DE" sz="2000" b="1" dirty="0" err="1"/>
              <a:t>Local</a:t>
            </a:r>
            <a:r>
              <a:rPr lang="de-DE" sz="2000" b="1" dirty="0"/>
              <a:t> ASN</a:t>
            </a:r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BC792AA5-258B-0696-1454-73D2E3EA0C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411949"/>
              </p:ext>
            </p:extLst>
          </p:nvPr>
        </p:nvGraphicFramePr>
        <p:xfrm>
          <a:off x="199348" y="1376102"/>
          <a:ext cx="11729148" cy="2560320"/>
        </p:xfrm>
        <a:graphic>
          <a:graphicData uri="http://schemas.openxmlformats.org/drawingml/2006/table">
            <a:tbl>
              <a:tblPr firstRow="1" bandRow="1"/>
              <a:tblGrid>
                <a:gridCol w="977429">
                  <a:extLst>
                    <a:ext uri="{9D8B030D-6E8A-4147-A177-3AD203B41FA5}">
                      <a16:colId xmlns:a16="http://schemas.microsoft.com/office/drawing/2014/main" val="1846764495"/>
                    </a:ext>
                  </a:extLst>
                </a:gridCol>
                <a:gridCol w="977429">
                  <a:extLst>
                    <a:ext uri="{9D8B030D-6E8A-4147-A177-3AD203B41FA5}">
                      <a16:colId xmlns:a16="http://schemas.microsoft.com/office/drawing/2014/main" val="3240916600"/>
                    </a:ext>
                  </a:extLst>
                </a:gridCol>
                <a:gridCol w="977429">
                  <a:extLst>
                    <a:ext uri="{9D8B030D-6E8A-4147-A177-3AD203B41FA5}">
                      <a16:colId xmlns:a16="http://schemas.microsoft.com/office/drawing/2014/main" val="1380443357"/>
                    </a:ext>
                  </a:extLst>
                </a:gridCol>
                <a:gridCol w="977429">
                  <a:extLst>
                    <a:ext uri="{9D8B030D-6E8A-4147-A177-3AD203B41FA5}">
                      <a16:colId xmlns:a16="http://schemas.microsoft.com/office/drawing/2014/main" val="2211512279"/>
                    </a:ext>
                  </a:extLst>
                </a:gridCol>
                <a:gridCol w="1112984">
                  <a:extLst>
                    <a:ext uri="{9D8B030D-6E8A-4147-A177-3AD203B41FA5}">
                      <a16:colId xmlns:a16="http://schemas.microsoft.com/office/drawing/2014/main" val="3729217587"/>
                    </a:ext>
                  </a:extLst>
                </a:gridCol>
                <a:gridCol w="841874">
                  <a:extLst>
                    <a:ext uri="{9D8B030D-6E8A-4147-A177-3AD203B41FA5}">
                      <a16:colId xmlns:a16="http://schemas.microsoft.com/office/drawing/2014/main" val="1754590607"/>
                    </a:ext>
                  </a:extLst>
                </a:gridCol>
                <a:gridCol w="977429">
                  <a:extLst>
                    <a:ext uri="{9D8B030D-6E8A-4147-A177-3AD203B41FA5}">
                      <a16:colId xmlns:a16="http://schemas.microsoft.com/office/drawing/2014/main" val="4075645918"/>
                    </a:ext>
                  </a:extLst>
                </a:gridCol>
                <a:gridCol w="977429">
                  <a:extLst>
                    <a:ext uri="{9D8B030D-6E8A-4147-A177-3AD203B41FA5}">
                      <a16:colId xmlns:a16="http://schemas.microsoft.com/office/drawing/2014/main" val="1529770764"/>
                    </a:ext>
                  </a:extLst>
                </a:gridCol>
                <a:gridCol w="977429">
                  <a:extLst>
                    <a:ext uri="{9D8B030D-6E8A-4147-A177-3AD203B41FA5}">
                      <a16:colId xmlns:a16="http://schemas.microsoft.com/office/drawing/2014/main" val="3854807245"/>
                    </a:ext>
                  </a:extLst>
                </a:gridCol>
                <a:gridCol w="739462">
                  <a:extLst>
                    <a:ext uri="{9D8B030D-6E8A-4147-A177-3AD203B41FA5}">
                      <a16:colId xmlns:a16="http://schemas.microsoft.com/office/drawing/2014/main" val="3978481895"/>
                    </a:ext>
                  </a:extLst>
                </a:gridCol>
                <a:gridCol w="1014292">
                  <a:extLst>
                    <a:ext uri="{9D8B030D-6E8A-4147-A177-3AD203B41FA5}">
                      <a16:colId xmlns:a16="http://schemas.microsoft.com/office/drawing/2014/main" val="1140052972"/>
                    </a:ext>
                  </a:extLst>
                </a:gridCol>
                <a:gridCol w="1178533">
                  <a:extLst>
                    <a:ext uri="{9D8B030D-6E8A-4147-A177-3AD203B41FA5}">
                      <a16:colId xmlns:a16="http://schemas.microsoft.com/office/drawing/2014/main" val="854571159"/>
                    </a:ext>
                  </a:extLst>
                </a:gridCol>
              </a:tblGrid>
              <a:tr h="255251">
                <a:tc>
                  <a:txBody>
                    <a:bodyPr/>
                    <a:lstStyle/>
                    <a:p>
                      <a:pPr algn="l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CC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>
                          <a:effectLst/>
                          <a:latin typeface="Liberation Sans" panose="020B0604020202020204" pitchFamily="34" charset="0"/>
                        </a:rPr>
                        <a:t>IXP/OP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>
                          <a:effectLst/>
                          <a:latin typeface="Liberation Sans" panose="020B0604020202020204" pitchFamily="34" charset="0"/>
                        </a:rPr>
                        <a:t>ASN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>
                          <a:effectLst/>
                          <a:latin typeface="Liberation Sans" panose="020B0604020202020204" pitchFamily="34" charset="0"/>
                        </a:rPr>
                        <a:t>LASN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 err="1">
                          <a:effectLst/>
                          <a:latin typeface="Liberation Sans" panose="020B0604020202020204" pitchFamily="34" charset="0"/>
                        </a:rPr>
                        <a:t>Colo</a:t>
                      </a:r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/OP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ASN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>
                          <a:effectLst/>
                          <a:latin typeface="Liberation Sans" panose="020B0604020202020204" pitchFamily="34" charset="0"/>
                        </a:rPr>
                        <a:t>LASN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>
                          <a:effectLst/>
                          <a:latin typeface="Liberation Sans" panose="020B0604020202020204" pitchFamily="34" charset="0"/>
                        </a:rPr>
                        <a:t>TASN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>
                          <a:effectLst/>
                          <a:latin typeface="Liberation Sans" panose="020B0604020202020204" pitchFamily="34" charset="0"/>
                        </a:rPr>
                        <a:t>TLASN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>
                          <a:effectLst/>
                          <a:latin typeface="Liberation Sans" panose="020B0604020202020204" pitchFamily="34" charset="0"/>
                        </a:rPr>
                        <a:t>PDB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RIR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827239"/>
                  </a:ext>
                </a:extLst>
              </a:tr>
              <a:tr h="255251">
                <a:tc>
                  <a:txBody>
                    <a:bodyPr/>
                    <a:lstStyle/>
                    <a:p>
                      <a:pPr algn="l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RO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9/9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89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41/31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1125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14,9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9810807"/>
                  </a:ext>
                </a:extLst>
              </a:tr>
              <a:tr h="255251">
                <a:tc>
                  <a:txBody>
                    <a:bodyPr/>
                    <a:lstStyle/>
                    <a:p>
                      <a:pPr algn="l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BG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7/7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39/14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189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97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743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18,8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3499233"/>
                  </a:ext>
                </a:extLst>
              </a:tr>
              <a:tr h="255251">
                <a:tc>
                  <a:txBody>
                    <a:bodyPr/>
                    <a:lstStyle/>
                    <a:p>
                      <a:pPr algn="l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HU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95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46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6/6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88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299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25,8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9500754"/>
                  </a:ext>
                </a:extLst>
              </a:tr>
              <a:tr h="255251">
                <a:tc>
                  <a:txBody>
                    <a:bodyPr/>
                    <a:lstStyle/>
                    <a:p>
                      <a:pPr algn="l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MD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2/2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3/3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15,5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3443699"/>
                  </a:ext>
                </a:extLst>
              </a:tr>
              <a:tr h="255251">
                <a:tc>
                  <a:txBody>
                    <a:bodyPr/>
                    <a:lstStyle/>
                    <a:p>
                      <a:pPr algn="l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2/2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9/9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25/</a:t>
                      </a:r>
                      <a:r>
                        <a:rPr lang="de-DE" sz="1800" b="1" dirty="0">
                          <a:solidFill>
                            <a:srgbClr val="FF0000"/>
                          </a:solidFill>
                          <a:effectLst/>
                          <a:latin typeface="Liberation Sans" panose="020B0604020202020204" pitchFamily="34" charset="0"/>
                        </a:rPr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51/</a:t>
                      </a:r>
                      <a:r>
                        <a:rPr lang="de-DE" sz="1800" b="1" dirty="0">
                          <a:solidFill>
                            <a:srgbClr val="FF0000"/>
                          </a:solidFill>
                          <a:effectLst/>
                          <a:latin typeface="Liberation Sans" panose="020B0604020202020204" pitchFamily="34" charset="0"/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205/</a:t>
                      </a:r>
                      <a:r>
                        <a:rPr lang="de-DE" sz="1800" b="1" dirty="0">
                          <a:solidFill>
                            <a:srgbClr val="FF0000"/>
                          </a:solidFill>
                          <a:effectLst/>
                          <a:latin typeface="Liberation Sans" panose="020B0604020202020204" pitchFamily="34" charset="0"/>
                        </a:rPr>
                        <a:t>196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  <a:latin typeface="Liberation Sans" panose="020B0604020202020204" pitchFamily="34" charset="0"/>
                        </a:rPr>
                        <a:t>14,6/</a:t>
                      </a:r>
                      <a:r>
                        <a:rPr lang="de-DE" sz="1800" b="1" dirty="0">
                          <a:solidFill>
                            <a:srgbClr val="FF0000"/>
                          </a:solidFill>
                          <a:effectLst/>
                          <a:latin typeface="Liberation Sans" panose="020B0604020202020204" pitchFamily="34" charset="0"/>
                        </a:rPr>
                        <a:t>15,3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748362"/>
                  </a:ext>
                </a:extLst>
              </a:tr>
              <a:tr h="255251">
                <a:tc>
                  <a:txBody>
                    <a:bodyPr/>
                    <a:lstStyle/>
                    <a:p>
                      <a:pPr algn="l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UA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25/20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394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52/42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185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426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281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448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2085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Liberation Sans" panose="020B0604020202020204" pitchFamily="34" charset="0"/>
                        </a:rPr>
                        <a:t>21,5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3896628"/>
                  </a:ext>
                </a:extLst>
              </a:tr>
            </a:tbl>
          </a:graphicData>
        </a:graphic>
      </p:graphicFrame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07D83F-A528-89FB-0CA5-62CD44A28C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2024-10-02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E2CC63F-388E-8F63-3F25-5F30AEACA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RONOG9, Bucharest, Romania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ACD1BAD-96E5-F783-394C-0F2A4D78F32C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it-IT" b="0" i="0" dirty="0">
                <a:solidFill>
                  <a:srgbClr val="FF0000"/>
                </a:solidFill>
                <a:effectLst/>
                <a:latin typeface="3NeueHaas"/>
              </a:rPr>
              <a:t>Livio Morina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7402D21-5D49-FDD5-90F6-6CF5E446C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1440" y="6356350"/>
            <a:ext cx="502394" cy="410210"/>
          </a:xfrm>
        </p:spPr>
        <p:txBody>
          <a:bodyPr/>
          <a:lstStyle/>
          <a:p>
            <a:fld id="{6D32F914-301C-3648-9BBD-214E8A4FA88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94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2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US" dirty="0"/>
              <a:t>We (always) Need Beta Testers</a:t>
            </a:r>
          </a:p>
        </p:txBody>
      </p:sp>
      <p:sp>
        <p:nvSpPr>
          <p:cNvPr id="104" name="Google Shape;104;p12"/>
          <p:cNvSpPr txBox="1">
            <a:spLocks noGrp="1"/>
          </p:cNvSpPr>
          <p:nvPr>
            <p:ph type="body" idx="1"/>
          </p:nvPr>
        </p:nvSpPr>
        <p:spPr>
          <a:xfrm>
            <a:off x="157655" y="1323050"/>
            <a:ext cx="11866179" cy="4764639"/>
          </a:xfr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114300" lvl="0" indent="0">
              <a:buNone/>
            </a:pPr>
            <a:r>
              <a:rPr lang="en-US" b="1" dirty="0"/>
              <a:t>Consider using the Beta environment as default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Just over half a percent of users visit beta.peeringdb.com each month</a:t>
            </a:r>
          </a:p>
          <a:p>
            <a:pPr lvl="1"/>
            <a:r>
              <a:rPr lang="en-US" dirty="0"/>
              <a:t>We recognize that there are good and bad reasons for this!</a:t>
            </a:r>
          </a:p>
          <a:p>
            <a:pPr lvl="0"/>
            <a:r>
              <a:rPr lang="en-US" dirty="0"/>
              <a:t>As of release 2.57.0, beta.peeringdb.com refreshes once an hour</a:t>
            </a:r>
          </a:p>
          <a:p>
            <a:pPr lvl="0"/>
            <a:r>
              <a:rPr lang="en-US" dirty="0"/>
              <a:t>Early access to improvements</a:t>
            </a:r>
          </a:p>
          <a:p>
            <a:pPr lvl="0"/>
            <a:r>
              <a:rPr lang="en-US" dirty="0"/>
              <a:t>Easy feedback mechanism</a:t>
            </a:r>
          </a:p>
          <a:p>
            <a:pPr lvl="0"/>
            <a:r>
              <a:rPr lang="en-US" dirty="0"/>
              <a:t>Try it at https://beta.peeringdb.com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Contact us at </a:t>
            </a:r>
            <a:r>
              <a:rPr lang="en-US" dirty="0">
                <a:hlinkClick r:id="rId3"/>
              </a:rPr>
              <a:t>pc@peeringdb.com</a:t>
            </a:r>
            <a:r>
              <a:rPr lang="en-US" dirty="0"/>
              <a:t> with any questions</a:t>
            </a:r>
          </a:p>
        </p:txBody>
      </p:sp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3D57D9C5-C9D5-BFE1-99A1-794315970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3B514BD-6FB5-13D9-951F-4A417E1928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869B2C4-1642-F00F-D584-4C83CC232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B0558045-6A4A-8216-1B88-44F18A875AEA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" name="Google Shape;208;p2"/>
          <p:cNvGraphicFramePr/>
          <p:nvPr/>
        </p:nvGraphicFramePr>
        <p:xfrm>
          <a:off x="2820" y="1208955"/>
          <a:ext cx="12189175" cy="53182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727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1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7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0" u="none" strike="noStrike" cap="none">
                          <a:solidFill>
                            <a:schemeClr val="dk1"/>
                          </a:solidFill>
                        </a:rPr>
                        <a:t>Diamond Sponsor</a:t>
                      </a:r>
                      <a:endParaRPr/>
                    </a:p>
                  </a:txBody>
                  <a:tcPr marL="91450" marR="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9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u="none" strike="noStrike" cap="none">
                          <a:solidFill>
                            <a:schemeClr val="dk1"/>
                          </a:solidFill>
                        </a:rPr>
                        <a:t>Platinum Sponsors</a:t>
                      </a:r>
                      <a:endParaRPr/>
                    </a:p>
                  </a:txBody>
                  <a:tcPr marL="91450" marR="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2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</a:rPr>
                        <a:t>Gold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</a:rPr>
                        <a:t>Sponsors</a:t>
                      </a:r>
                      <a:endParaRPr/>
                    </a:p>
                  </a:txBody>
                  <a:tcPr marL="91450" marR="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4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u="none" strike="noStrike" cap="none">
                          <a:solidFill>
                            <a:schemeClr val="dk1"/>
                          </a:solidFill>
                        </a:rPr>
                        <a:t>Silver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u="none" strike="noStrike" cap="none">
                          <a:solidFill>
                            <a:schemeClr val="dk1"/>
                          </a:solidFill>
                        </a:rPr>
                        <a:t>Sponsors</a:t>
                      </a:r>
                      <a:endParaRPr/>
                    </a:p>
                  </a:txBody>
                  <a:tcPr marL="91450" marR="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9" name="Google Shape;209;p2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</a:pPr>
            <a:r>
              <a:rPr lang="en-US"/>
              <a:t>Thank you to our sponsors!</a:t>
            </a:r>
            <a:endParaRPr/>
          </a:p>
        </p:txBody>
      </p:sp>
      <p:pic>
        <p:nvPicPr>
          <p:cNvPr id="213" name="Google Shape;21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94786" y="1336200"/>
            <a:ext cx="3850106" cy="822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5944" y="1336200"/>
            <a:ext cx="2727284" cy="822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" descr="https://www.peeringdb.com/media/logos/LACNIC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54834" y="5498813"/>
            <a:ext cx="510921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37301" y="5498813"/>
            <a:ext cx="260032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668930" y="4453334"/>
            <a:ext cx="947884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613614" y="5498813"/>
            <a:ext cx="860309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" descr="A picture containing drawing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506546" y="5880559"/>
            <a:ext cx="1251122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" descr="A picture containing shape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762443" y="5498813"/>
            <a:ext cx="1686064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029233" y="5880559"/>
            <a:ext cx="583525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" descr="Logo&#10;&#10;Description automatically generated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446629" y="5880559"/>
            <a:ext cx="119380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" descr="A green and white flag&#10;&#10;Description automatically generated with medium confidence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154088" y="5880559"/>
            <a:ext cx="1117315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" descr="Logo&#10;&#10;Description automatically generated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098424" y="5498813"/>
            <a:ext cx="1073767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" descr="Amsterdam Internet Exchange BV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360627" y="3939968"/>
            <a:ext cx="423463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" descr="Logo&#10;&#10;Description automatically generated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954843" y="3939968"/>
            <a:ext cx="991616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" descr="Logo&#10;&#10;Description automatically generated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551706" y="3939968"/>
            <a:ext cx="1506839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361614" y="4453334"/>
            <a:ext cx="1097280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" descr="Logo&#10;&#10;Description automatically generated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0773529" y="4453334"/>
            <a:ext cx="981099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" descr="Icon&#10;&#10;Description automatically generated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3652119" y="4453334"/>
            <a:ext cx="820120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" descr="A picture containing font, graphics, screenshot, logo&#10;&#10;Description automatically generated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2211232" y="5498813"/>
            <a:ext cx="1378492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" descr="A close-up of a logo&#10;&#10;Description automatically generated with medium confidence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3815655" y="5880559"/>
            <a:ext cx="1038352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" descr="A logo on a black background&#10;&#10;Description automatically generated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3000450" y="2395738"/>
            <a:ext cx="1437083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475964" y="2395738"/>
            <a:ext cx="134076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4621258" y="2395738"/>
            <a:ext cx="598516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" descr="A picture containing text, clipart&#10;&#10;Description automatically generated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3090889" y="3087321"/>
            <a:ext cx="2721401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5996481" y="3087321"/>
            <a:ext cx="2192254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" descr="Venn diagram&#10;&#10;Description automatically generated with medium confidence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4442527" y="1336200"/>
            <a:ext cx="822960" cy="822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" descr="A blue triangle with a black background&#10;&#10;Description automatically generated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1470467" y="3087321"/>
            <a:ext cx="1436231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" descr="A black and blue logo&#10;&#10;Description automatically generated"/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5909572" y="3939968"/>
            <a:ext cx="1797191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" descr="A blue and black text&#10;&#10;Description automatically generated"/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5787984" y="5880559"/>
            <a:ext cx="1540934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"/>
          <p:cNvPicPr preferRelativeResize="0"/>
          <p:nvPr/>
        </p:nvPicPr>
        <p:blipFill rotWithShape="1">
          <a:blip r:embed="rId32">
            <a:alphaModFix/>
          </a:blip>
          <a:srcRect/>
          <a:stretch/>
        </p:blipFill>
        <p:spPr>
          <a:xfrm>
            <a:off x="4665464" y="4453334"/>
            <a:ext cx="3810241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" descr="A black background with blue and pink letters&#10;&#10;Description automatically generated"/>
          <p:cNvPicPr preferRelativeResize="0"/>
          <p:nvPr/>
        </p:nvPicPr>
        <p:blipFill rotWithShape="1">
          <a:blip r:embed="rId33">
            <a:alphaModFix/>
          </a:blip>
          <a:srcRect/>
          <a:stretch/>
        </p:blipFill>
        <p:spPr>
          <a:xfrm>
            <a:off x="5753443" y="5498813"/>
            <a:ext cx="1179871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" descr="A blue and black logo&#10;&#10;Description automatically generated"/>
          <p:cNvPicPr preferRelativeResize="0"/>
          <p:nvPr/>
        </p:nvPicPr>
        <p:blipFill rotWithShape="1">
          <a:blip r:embed="rId34">
            <a:alphaModFix/>
          </a:blip>
          <a:srcRect/>
          <a:stretch/>
        </p:blipFill>
        <p:spPr>
          <a:xfrm>
            <a:off x="9090158" y="5880559"/>
            <a:ext cx="124116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" descr="A green letters and numbers&#10;&#10;Description automatically generated"/>
          <p:cNvPicPr preferRelativeResize="0"/>
          <p:nvPr/>
        </p:nvPicPr>
        <p:blipFill rotWithShape="1">
          <a:blip r:embed="rId35">
            <a:alphaModFix/>
          </a:blip>
          <a:srcRect/>
          <a:stretch/>
        </p:blipFill>
        <p:spPr>
          <a:xfrm>
            <a:off x="7504144" y="5880559"/>
            <a:ext cx="1410788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" descr="A black and white logo&#10;&#10;Description automatically generated"/>
          <p:cNvPicPr preferRelativeResize="0"/>
          <p:nvPr/>
        </p:nvPicPr>
        <p:blipFill rotWithShape="1">
          <a:blip r:embed="rId36">
            <a:alphaModFix/>
          </a:blip>
          <a:srcRect/>
          <a:stretch/>
        </p:blipFill>
        <p:spPr>
          <a:xfrm>
            <a:off x="9354555" y="3939968"/>
            <a:ext cx="1026396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"/>
          <p:cNvPicPr preferRelativeResize="0"/>
          <p:nvPr/>
        </p:nvPicPr>
        <p:blipFill rotWithShape="1">
          <a:blip r:embed="rId37">
            <a:alphaModFix/>
          </a:blip>
          <a:srcRect/>
          <a:stretch/>
        </p:blipFill>
        <p:spPr>
          <a:xfrm>
            <a:off x="4499299" y="3939968"/>
            <a:ext cx="1239520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" descr="A red and white symbol&#10;&#10;Description automatically generated"/>
          <p:cNvPicPr preferRelativeResize="0"/>
          <p:nvPr/>
        </p:nvPicPr>
        <p:blipFill rotWithShape="1">
          <a:blip r:embed="rId38">
            <a:alphaModFix/>
          </a:blip>
          <a:srcRect/>
          <a:stretch/>
        </p:blipFill>
        <p:spPr>
          <a:xfrm>
            <a:off x="9810039" y="4453334"/>
            <a:ext cx="770266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" descr="A black letter on a white background&#10;&#10;Description automatically generated"/>
          <p:cNvPicPr preferRelativeResize="0"/>
          <p:nvPr/>
        </p:nvPicPr>
        <p:blipFill rotWithShape="1">
          <a:blip r:embed="rId39">
            <a:alphaModFix/>
          </a:blip>
          <a:srcRect/>
          <a:stretch/>
        </p:blipFill>
        <p:spPr>
          <a:xfrm>
            <a:off x="1154088" y="5498813"/>
            <a:ext cx="892034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"/>
          <p:cNvPicPr preferRelativeResize="0"/>
          <p:nvPr/>
        </p:nvPicPr>
        <p:blipFill rotWithShape="1">
          <a:blip r:embed="rId40">
            <a:alphaModFix/>
          </a:blip>
          <a:srcRect/>
          <a:stretch/>
        </p:blipFill>
        <p:spPr>
          <a:xfrm>
            <a:off x="3117212" y="3939968"/>
            <a:ext cx="1211334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"/>
          <p:cNvPicPr preferRelativeResize="0"/>
          <p:nvPr/>
        </p:nvPicPr>
        <p:blipFill rotWithShape="1">
          <a:blip r:embed="rId41">
            <a:alphaModFix/>
          </a:blip>
          <a:srcRect/>
          <a:stretch/>
        </p:blipFill>
        <p:spPr>
          <a:xfrm>
            <a:off x="4736351" y="5093605"/>
            <a:ext cx="857438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2" descr="Logo&#10;&#10;Description automatically generated with medium confidence"/>
          <p:cNvPicPr preferRelativeResize="0"/>
          <p:nvPr/>
        </p:nvPicPr>
        <p:blipFill rotWithShape="1">
          <a:blip r:embed="rId42">
            <a:alphaModFix/>
          </a:blip>
          <a:srcRect/>
          <a:stretch/>
        </p:blipFill>
        <p:spPr>
          <a:xfrm>
            <a:off x="1154088" y="5093605"/>
            <a:ext cx="1336291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2"/>
          <p:cNvPicPr preferRelativeResize="0"/>
          <p:nvPr/>
        </p:nvPicPr>
        <p:blipFill rotWithShape="1">
          <a:blip r:embed="rId43">
            <a:alphaModFix/>
          </a:blip>
          <a:srcRect/>
          <a:stretch/>
        </p:blipFill>
        <p:spPr>
          <a:xfrm>
            <a:off x="2653245" y="5093605"/>
            <a:ext cx="192024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" descr="A picture containing text, clipart, tableware, plate&#10;&#10;Description automatically generated"/>
          <p:cNvPicPr preferRelativeResize="0"/>
          <p:nvPr/>
        </p:nvPicPr>
        <p:blipFill rotWithShape="1">
          <a:blip r:embed="rId44">
            <a:alphaModFix/>
          </a:blip>
          <a:srcRect/>
          <a:stretch/>
        </p:blipFill>
        <p:spPr>
          <a:xfrm>
            <a:off x="6598210" y="5093605"/>
            <a:ext cx="572433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" descr="A close up of text on a black background&#10;&#10;Description automatically generated"/>
          <p:cNvPicPr preferRelativeResize="0"/>
          <p:nvPr/>
        </p:nvPicPr>
        <p:blipFill rotWithShape="1">
          <a:blip r:embed="rId45">
            <a:alphaModFix/>
          </a:blip>
          <a:srcRect/>
          <a:stretch/>
        </p:blipFill>
        <p:spPr>
          <a:xfrm>
            <a:off x="10564770" y="5093605"/>
            <a:ext cx="470691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" descr="A black background with green text&#10;&#10;Description automatically generated"/>
          <p:cNvPicPr preferRelativeResize="0"/>
          <p:nvPr/>
        </p:nvPicPr>
        <p:blipFill rotWithShape="1">
          <a:blip r:embed="rId46">
            <a:alphaModFix/>
          </a:blip>
          <a:srcRect/>
          <a:stretch/>
        </p:blipFill>
        <p:spPr>
          <a:xfrm>
            <a:off x="8668198" y="5093605"/>
            <a:ext cx="1733706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"/>
          <p:cNvPicPr preferRelativeResize="0"/>
          <p:nvPr/>
        </p:nvPicPr>
        <p:blipFill rotWithShape="1">
          <a:blip r:embed="rId47">
            <a:alphaModFix/>
          </a:blip>
          <a:srcRect/>
          <a:stretch/>
        </p:blipFill>
        <p:spPr>
          <a:xfrm>
            <a:off x="7333509" y="5093605"/>
            <a:ext cx="1171823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" descr="A black and orange logo&#10;&#10;Description automatically generated"/>
          <p:cNvPicPr preferRelativeResize="0"/>
          <p:nvPr/>
        </p:nvPicPr>
        <p:blipFill rotWithShape="1">
          <a:blip r:embed="rId48">
            <a:alphaModFix/>
          </a:blip>
          <a:srcRect/>
          <a:stretch/>
        </p:blipFill>
        <p:spPr>
          <a:xfrm>
            <a:off x="5750798" y="5093605"/>
            <a:ext cx="690403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2" descr="A blue and black logo&#10;&#10;Description automatically generated"/>
          <p:cNvPicPr preferRelativeResize="0"/>
          <p:nvPr/>
        </p:nvPicPr>
        <p:blipFill rotWithShape="1">
          <a:blip r:embed="rId49">
            <a:alphaModFix/>
          </a:blip>
          <a:srcRect/>
          <a:stretch/>
        </p:blipFill>
        <p:spPr>
          <a:xfrm>
            <a:off x="1364639" y="4453334"/>
            <a:ext cx="803750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2"/>
          <p:cNvPicPr preferRelativeResize="0"/>
          <p:nvPr/>
        </p:nvPicPr>
        <p:blipFill rotWithShape="1">
          <a:blip r:embed="rId50">
            <a:alphaModFix/>
          </a:blip>
          <a:srcRect/>
          <a:stretch/>
        </p:blipFill>
        <p:spPr>
          <a:xfrm>
            <a:off x="7877516" y="3939968"/>
            <a:ext cx="1306286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" descr="A black background with a black square&#10;&#10;Description automatically generated with medium confidence"/>
          <p:cNvPicPr preferRelativeResize="0"/>
          <p:nvPr/>
        </p:nvPicPr>
        <p:blipFill rotWithShape="1">
          <a:blip r:embed="rId51">
            <a:alphaModFix/>
          </a:blip>
          <a:srcRect/>
          <a:stretch/>
        </p:blipFill>
        <p:spPr>
          <a:xfrm>
            <a:off x="4430865" y="5498813"/>
            <a:ext cx="1157468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2"/>
          <p:cNvPicPr preferRelativeResize="0"/>
          <p:nvPr/>
        </p:nvPicPr>
        <p:blipFill rotWithShape="1">
          <a:blip r:embed="rId52">
            <a:alphaModFix/>
          </a:blip>
          <a:srcRect/>
          <a:stretch/>
        </p:blipFill>
        <p:spPr>
          <a:xfrm>
            <a:off x="5403499" y="2418598"/>
            <a:ext cx="1135954" cy="5486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8B0EDCB4-1162-B57F-BB16-79D052B7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9E7FCD3-4280-F098-7524-D13C3837BB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D7FC709-E8CC-6346-B772-5E94D25D3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BB2BF3-5EEA-4D51-C7E7-048DEBE4ABB4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PeeringDB?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655" y="2838994"/>
            <a:ext cx="8754911" cy="3248695"/>
          </a:xfrm>
        </p:spPr>
        <p:txBody>
          <a:bodyPr>
            <a:noAutofit/>
          </a:bodyPr>
          <a:lstStyle/>
          <a:p>
            <a:r>
              <a:rPr lang="en-US" sz="2400" b="1" dirty="0"/>
              <a:t>A </a:t>
            </a:r>
            <a:r>
              <a:rPr lang="en-US" sz="2400" b="1" dirty="0" err="1"/>
              <a:t>PeeringDB</a:t>
            </a:r>
            <a:r>
              <a:rPr lang="en-US" sz="2400" b="1" dirty="0"/>
              <a:t> record makes it easy for people to find you, </a:t>
            </a:r>
            <a:r>
              <a:rPr lang="en-US" sz="2400" dirty="0"/>
              <a:t>and helps you to establish peering</a:t>
            </a:r>
          </a:p>
          <a:p>
            <a:pPr lvl="0"/>
            <a:r>
              <a:rPr lang="en" sz="2400" dirty="0"/>
              <a:t>If you aren’t registered in PeeringDB, you can register at </a:t>
            </a:r>
            <a:r>
              <a:rPr lang="en-US" sz="2400" dirty="0">
                <a:hlinkClick r:id="rId3"/>
              </a:rPr>
              <a:t>https://www.peeringdb.com/register</a:t>
            </a:r>
            <a:endParaRPr lang="en" sz="2400" dirty="0">
              <a:hlinkClick r:id="rId4"/>
            </a:endParaRPr>
          </a:p>
          <a:p>
            <a:pPr lvl="0"/>
            <a:r>
              <a:rPr lang="en" sz="2400" dirty="0"/>
              <a:t>We use basic verification for new accounts and require current whois information, so please</a:t>
            </a:r>
          </a:p>
          <a:p>
            <a:pPr lvl="1"/>
            <a:r>
              <a:rPr lang="en" sz="2000" dirty="0"/>
              <a:t>Update and maintain your whois information</a:t>
            </a:r>
          </a:p>
          <a:p>
            <a:pPr lvl="1"/>
            <a:r>
              <a:rPr lang="en" sz="2000" dirty="0"/>
              <a:t>Register from an email address associated with your ASN /company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9078141" y="3337167"/>
            <a:ext cx="2765439" cy="2399783"/>
            <a:chOff x="3651684" y="2008413"/>
            <a:chExt cx="2765439" cy="2399783"/>
          </a:xfrm>
        </p:grpSpPr>
        <p:sp>
          <p:nvSpPr>
            <p:cNvPr id="11" name="Rounded Rectangular Callout 14"/>
            <p:cNvSpPr/>
            <p:nvPr/>
          </p:nvSpPr>
          <p:spPr>
            <a:xfrm flipH="1">
              <a:off x="3651684" y="3081320"/>
              <a:ext cx="1802059" cy="1326876"/>
            </a:xfrm>
            <a:prstGeom prst="wedgeRoundRectCallout">
              <a:avLst/>
            </a:prstGeom>
            <a:solidFill>
              <a:schemeClr val="bg1"/>
            </a:solidFill>
            <a:ln w="889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ounded Rectangular Callout 7"/>
            <p:cNvSpPr/>
            <p:nvPr/>
          </p:nvSpPr>
          <p:spPr>
            <a:xfrm>
              <a:off x="4731851" y="2008413"/>
              <a:ext cx="1685272" cy="1735835"/>
            </a:xfrm>
            <a:prstGeom prst="wedgeRoundRectCallout">
              <a:avLst/>
            </a:prstGeom>
            <a:solidFill>
              <a:schemeClr val="bg1"/>
            </a:solidFill>
            <a:ln w="889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800" b="1" dirty="0">
                  <a:solidFill>
                    <a:schemeClr val="tx1"/>
                  </a:solidFill>
                </a:rPr>
                <a:t>?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13593" y="2758226"/>
              <a:ext cx="10287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sz="9600" dirty="0"/>
                <a:t>…</a:t>
              </a:r>
              <a:endParaRPr lang="en-US" sz="9600" dirty="0"/>
            </a:p>
          </p:txBody>
        </p:sp>
      </p:grpSp>
      <p:sp>
        <p:nvSpPr>
          <p:cNvPr id="7" name="Rectangle 6"/>
          <p:cNvSpPr/>
          <p:nvPr/>
        </p:nvSpPr>
        <p:spPr>
          <a:xfrm>
            <a:off x="365760" y="1211232"/>
            <a:ext cx="1137036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chemeClr val="accent1"/>
                </a:solidFill>
              </a:rPr>
              <a:t>Mission statement: </a:t>
            </a:r>
            <a:r>
              <a:rPr lang="en-US" sz="2500" b="1" dirty="0"/>
              <a:t>“</a:t>
            </a:r>
            <a:r>
              <a:rPr lang="en-US" sz="2500" b="1" dirty="0" err="1"/>
              <a:t>PeeringDB</a:t>
            </a:r>
            <a:r>
              <a:rPr lang="en-US" sz="2500" b="1" dirty="0"/>
              <a:t>, a nonprofit member-based organization, facilitates the exchange of user maintained interconnection related information, primarily for Peering Coordinators and Carrier, Internet Exchange, Facility, and Network Operators.”</a:t>
            </a:r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B8E3D2C8-4ADB-F04C-F012-342ACEB14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57B7C5-55C7-8A34-A0E4-9BD4AAE18A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EE1696A-AF31-847E-7CA7-D6BF93C05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011A5F6-19A5-833D-8894-67C5A3D1D8E6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32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Board of Directors and Officers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09600" y="1417111"/>
          <a:ext cx="10972800" cy="457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86000">
                <a:tc>
                  <a:txBody>
                    <a:bodyPr/>
                    <a:lstStyle/>
                    <a:p>
                      <a:pPr marL="0" lvl="1" algn="ctr"/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Shawna Bong –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Secretary and Treasurer (Officer)</a:t>
                      </a:r>
                    </a:p>
                  </a:txBody>
                  <a:tcPr marL="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1"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Aaron Hughes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– Vice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President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(Term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Expires 2026)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1"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Rahul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Makhija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– Director</a:t>
                      </a:r>
                    </a:p>
                    <a:p>
                      <a:pPr marL="0" lvl="1"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(Term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Expires 2025)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45720" anchor="b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pPr marL="0" lvl="1"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Christopher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Malayter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–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President</a:t>
                      </a:r>
                    </a:p>
                    <a:p>
                      <a:pPr marL="0" lvl="1"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(Term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Expires 2025)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45720" anchor="b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1" algn="ctr"/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Livio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Morina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– Director</a:t>
                      </a:r>
                    </a:p>
                    <a:p>
                      <a:pPr marL="0" lvl="1"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(Term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Expires 2025)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45720" anchor="b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1"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Job Snijders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Director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(Term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Expires 2026)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45720" anchor="b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7" name="Picture 3" descr="\\MISFITS\dudes\ghankins\IMG_0667.jpg"/>
          <p:cNvPicPr>
            <a:picLocks noChangeAspect="1" noChangeArrowheads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1463040"/>
            <a:ext cx="1691640" cy="1691640"/>
          </a:xfrm>
          <a:prstGeom prst="rect">
            <a:avLst/>
          </a:prstGeom>
          <a:noFill/>
        </p:spPr>
      </p:pic>
      <p:pic>
        <p:nvPicPr>
          <p:cNvPr id="8" name="Picture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3708C796-0AEF-4475-BF6B-C9A2BF9277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915400" y="3749040"/>
            <a:ext cx="1691218" cy="1691640"/>
          </a:xfrm>
          <a:prstGeom prst="actionButtonBlank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CAAFEE-44DD-4B1E-A4C2-A67673B03C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3749040"/>
            <a:ext cx="1691640" cy="1691640"/>
          </a:xfrm>
          <a:prstGeom prst="rect">
            <a:avLst/>
          </a:prstGeom>
        </p:spPr>
      </p:pic>
      <p:pic>
        <p:nvPicPr>
          <p:cNvPr id="20" name="Picture 19" descr="A person wearing glasses and a suit&#10;&#10;Description automatically generated with low confidence">
            <a:extLst>
              <a:ext uri="{FF2B5EF4-FFF2-40B4-BE49-F238E27FC236}">
                <a16:creationId xmlns:a16="http://schemas.microsoft.com/office/drawing/2014/main" id="{BA6F471B-E76D-D8DF-78FB-4F98995530D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085"/>
          <a:stretch/>
        </p:blipFill>
        <p:spPr>
          <a:xfrm>
            <a:off x="8915400" y="1463040"/>
            <a:ext cx="1691640" cy="1691640"/>
          </a:xfrm>
          <a:prstGeom prst="rect">
            <a:avLst/>
          </a:prstGeom>
        </p:spPr>
      </p:pic>
      <p:pic>
        <p:nvPicPr>
          <p:cNvPr id="11" name="Picture 10" descr="A person smiling for a selfie&#10;&#10;Description automatically generated">
            <a:extLst>
              <a:ext uri="{FF2B5EF4-FFF2-40B4-BE49-F238E27FC236}">
                <a16:creationId xmlns:a16="http://schemas.microsoft.com/office/drawing/2014/main" id="{8D407628-177B-0816-33CA-32B194BB266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0200" y="1463040"/>
            <a:ext cx="1691640" cy="169164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06DCB2F-A619-156C-5185-10AFCB6DF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006" y="3736489"/>
            <a:ext cx="1660434" cy="167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4FD1555B-544C-1B49-023B-E2144453A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FD9BB7-29C5-0311-2F9D-5136C2015B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4EE2C77-11F2-6F7B-859E-3C0D422F0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9833E0B9-3E24-B31F-E2F8-3227BC7DC30A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021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4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200" cy="10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</a:pPr>
            <a:r>
              <a:rPr lang="en-US"/>
              <a:t>Tracking Growth</a:t>
            </a:r>
          </a:p>
        </p:txBody>
      </p:sp>
      <p:pic>
        <p:nvPicPr>
          <p:cNvPr id="122" name="Google Shape;122;p1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650" y="1253567"/>
            <a:ext cx="7995750" cy="4946558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4"/>
          <p:cNvSpPr txBox="1">
            <a:spLocks noGrp="1"/>
          </p:cNvSpPr>
          <p:nvPr>
            <p:ph type="body" idx="1"/>
          </p:nvPr>
        </p:nvSpPr>
        <p:spPr>
          <a:xfrm>
            <a:off x="8233975" y="1323050"/>
            <a:ext cx="3789900" cy="47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4545"/>
              <a:buNone/>
            </a:pPr>
            <a:r>
              <a:rPr lang="en-US" sz="3300" b="1"/>
              <a:t>End of 2023, and growth on 2022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4545"/>
              <a:buNone/>
            </a:pPr>
            <a:endParaRPr lang="en-US" sz="3300" b="1"/>
          </a:p>
          <a:p>
            <a:pPr marL="457200" lvl="0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Facilities: 5,282</a:t>
            </a:r>
          </a:p>
          <a:p>
            <a:pPr marL="914400" lvl="1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6% increase </a:t>
            </a:r>
          </a:p>
          <a:p>
            <a:pPr marL="457200" lvl="0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IXs: 1,152</a:t>
            </a:r>
          </a:p>
          <a:p>
            <a:pPr marL="914400" lvl="1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8% increase</a:t>
            </a:r>
          </a:p>
          <a:p>
            <a:pPr marL="457200" lvl="0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Networks: 29,148</a:t>
            </a:r>
          </a:p>
          <a:p>
            <a:pPr marL="914400" lvl="1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10% increase</a:t>
            </a:r>
          </a:p>
          <a:p>
            <a:pPr marL="457200" lvl="0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Orgs: 27,174</a:t>
            </a:r>
          </a:p>
          <a:p>
            <a:pPr marL="914400" lvl="1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10% increase </a:t>
            </a:r>
          </a:p>
          <a:p>
            <a:pPr marL="457200" lvl="0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Users: 41,975</a:t>
            </a:r>
          </a:p>
          <a:p>
            <a:pPr marL="914400" lvl="1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3000"/>
              <a:t>10% increase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BDAEBFA8-5E88-BC45-2C91-292C3D0BF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952F51C1-5864-1624-293E-D6C1C5639C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BDDA508-C695-8D11-3573-95F5AFBA3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B14339A4-4D5F-431B-6DDE-AA067C564216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Vote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2B2102F-2A2A-161A-DB5B-865AA450D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753" y="1339305"/>
            <a:ext cx="9874928" cy="4764735"/>
          </a:xfrm>
          <a:prstGeom prst="rect">
            <a:avLst/>
          </a:prstGeom>
        </p:spPr>
      </p:pic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B0BAEBA8-CDA4-9121-A488-4EC8920C3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99E97-7373-3983-24ED-9707EED18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B12C6F4-FC40-87B5-7A86-C35CD4A1E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BFD29E8-EA97-DD52-EC61-49B859E9E18A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834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5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</a:pPr>
            <a:r>
              <a:rPr lang="en-US" dirty="0"/>
              <a:t>NEWS (1): Search</a:t>
            </a:r>
            <a:endParaRPr dirty="0"/>
          </a:p>
        </p:txBody>
      </p:sp>
      <p:sp>
        <p:nvSpPr>
          <p:cNvPr id="157" name="Google Shape;157;p15"/>
          <p:cNvSpPr txBox="1">
            <a:spLocks noGrp="1"/>
          </p:cNvSpPr>
          <p:nvPr>
            <p:ph type="body" idx="1"/>
          </p:nvPr>
        </p:nvSpPr>
        <p:spPr>
          <a:xfrm>
            <a:off x="157656" y="1323050"/>
            <a:ext cx="8116552" cy="476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dirty="0"/>
              <a:t>Significant search push scheduled for deployment in January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Ensure completeness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Refine output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Decide on when to remove legacy search early in 2025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We are now automatically removing networks whose ASN has been reclaimed by an RIR or NIR</a:t>
            </a:r>
            <a:endParaRPr dirty="0"/>
          </a:p>
        </p:txBody>
      </p:sp>
      <p:pic>
        <p:nvPicPr>
          <p:cNvPr id="161" name="Google Shape;16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85833" y="1228243"/>
            <a:ext cx="2288447" cy="495427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D0176343-CDA9-145E-9A05-65BCECE8B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3A8828A-E0CF-5117-841C-EEDA251CA6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60CC870-B2C3-F7AD-C49F-50288BC23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DE65D9-DFBD-B3DF-542E-5A00EFC8E732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063e5b009f_0_1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200" cy="10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</a:pPr>
            <a:r>
              <a:rPr lang="en-US" dirty="0"/>
              <a:t>NEWS (2): MFA to become mandatory</a:t>
            </a:r>
            <a:endParaRPr dirty="0"/>
          </a:p>
        </p:txBody>
      </p:sp>
      <p:sp>
        <p:nvSpPr>
          <p:cNvPr id="167" name="Google Shape;167;g3063e5b009f_0_1"/>
          <p:cNvSpPr txBox="1">
            <a:spLocks noGrp="1"/>
          </p:cNvSpPr>
          <p:nvPr>
            <p:ph type="body" idx="1"/>
          </p:nvPr>
        </p:nvSpPr>
        <p:spPr>
          <a:xfrm>
            <a:off x="157656" y="1323050"/>
            <a:ext cx="8116500" cy="47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algn="l"/>
            <a:r>
              <a:rPr lang="en-US" dirty="0"/>
              <a:t>Passkeys to be deployed in October: </a:t>
            </a:r>
          </a:p>
          <a:p>
            <a:pPr marL="114300" indent="0" algn="l">
              <a:buNone/>
            </a:pPr>
            <a:r>
              <a:rPr lang="en-US" b="0" i="0" dirty="0">
                <a:solidFill>
                  <a:srgbClr val="00203E"/>
                </a:solidFill>
                <a:effectLst/>
                <a:latin typeface="-apple-system"/>
              </a:rPr>
              <a:t>		Release 2.62.0</a:t>
            </a:r>
            <a:br>
              <a:rPr lang="en-US" b="0" i="0" dirty="0">
                <a:solidFill>
                  <a:srgbClr val="00203E"/>
                </a:solidFill>
                <a:effectLst/>
                <a:latin typeface="-apple-system"/>
              </a:rPr>
            </a:br>
            <a:r>
              <a:rPr lang="en-US" b="0" i="0" dirty="0">
                <a:solidFill>
                  <a:srgbClr val="00203E"/>
                </a:solidFill>
                <a:effectLst/>
                <a:latin typeface="-apple-system"/>
              </a:rPr>
              <a:t>		Beta Announcement Date: 9 October 2024</a:t>
            </a:r>
            <a:br>
              <a:rPr lang="en-US" b="0" i="0" dirty="0">
                <a:solidFill>
                  <a:srgbClr val="00203E"/>
                </a:solidFill>
                <a:effectLst/>
                <a:latin typeface="-apple-system"/>
              </a:rPr>
            </a:br>
            <a:r>
              <a:rPr lang="en-US" b="0" i="0" dirty="0">
                <a:solidFill>
                  <a:srgbClr val="00203E"/>
                </a:solidFill>
                <a:effectLst/>
                <a:latin typeface="-apple-system"/>
              </a:rPr>
              <a:t>		Release Date: 16 October 2024</a:t>
            </a:r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API to drop simple authentication</a:t>
            </a:r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Communication on MFA rollout starting in November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All users will need to enable at least one extra factor 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Very important for Organization admins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Target deployment in during February 2025</a:t>
            </a:r>
            <a:endParaRPr dirty="0"/>
          </a:p>
        </p:txBody>
      </p:sp>
      <p:pic>
        <p:nvPicPr>
          <p:cNvPr id="171" name="Google Shape;171;g3063e5b009f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59656" y="1228240"/>
            <a:ext cx="2288419" cy="49542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5FB4574B-5F92-B6B9-C921-6A49CF5BF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C2D6F42-11DC-DAA8-756B-0AEE3AD6CD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2D61FE7-9483-AC80-6934-6D101D2BC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B8826FD-508B-FBE1-2C69-A8484315DD4F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063e5b009f_0_12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200" cy="10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</a:pPr>
            <a:r>
              <a:rPr lang="en-US" dirty="0"/>
              <a:t>NEWS (3): Security reports</a:t>
            </a:r>
            <a:endParaRPr dirty="0"/>
          </a:p>
        </p:txBody>
      </p:sp>
      <p:sp>
        <p:nvSpPr>
          <p:cNvPr id="177" name="Google Shape;177;g3063e5b009f_0_12"/>
          <p:cNvSpPr txBox="1">
            <a:spLocks noGrp="1"/>
          </p:cNvSpPr>
          <p:nvPr>
            <p:ph type="body" idx="1"/>
          </p:nvPr>
        </p:nvSpPr>
        <p:spPr>
          <a:xfrm>
            <a:off x="157656" y="1323050"/>
            <a:ext cx="8116500" cy="47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We’ve had a few minor security reports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After fixing issues we’ll recognize reporters in a blog post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We’ll also offer a gift item, like a personalized hat, cup, or hoodie</a:t>
            </a:r>
            <a:endParaRPr/>
          </a:p>
        </p:txBody>
      </p:sp>
      <p:pic>
        <p:nvPicPr>
          <p:cNvPr id="181" name="Google Shape;181;g3063e5b009f_0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13931" y="1249740"/>
            <a:ext cx="2288419" cy="495420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CB9418-408E-6A43-85AF-5076E95C4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A0AE161-B725-614D-E272-5E835D0591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A18DEC5-EAB3-3AD1-9D1D-76CE71D15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924D7F2B-F47B-1A86-9DF3-E5D3729FC83F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6"/>
          <p:cNvSpPr txBox="1">
            <a:spLocks noGrp="1"/>
          </p:cNvSpPr>
          <p:nvPr>
            <p:ph type="title"/>
          </p:nvPr>
        </p:nvSpPr>
        <p:spPr>
          <a:xfrm>
            <a:off x="162911" y="91440"/>
            <a:ext cx="1186617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Lato Black"/>
              <a:buNone/>
            </a:pPr>
            <a:r>
              <a:rPr lang="en-US" dirty="0"/>
              <a:t>NEWS (4): Retrospective blog post</a:t>
            </a:r>
            <a:endParaRPr dirty="0"/>
          </a:p>
        </p:txBody>
      </p:sp>
      <p:sp>
        <p:nvSpPr>
          <p:cNvPr id="187" name="Google Shape;187;p16"/>
          <p:cNvSpPr txBox="1">
            <a:spLocks noGrp="1"/>
          </p:cNvSpPr>
          <p:nvPr>
            <p:ph type="body" idx="1"/>
          </p:nvPr>
        </p:nvSpPr>
        <p:spPr>
          <a:xfrm>
            <a:off x="157653" y="1323050"/>
            <a:ext cx="4760400" cy="47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We publish blog posts at blog.peeringdb.com</a:t>
            </a:r>
            <a:endParaRPr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We publish a retrospective each October and April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91" name="Google Shape;19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3053" y="1228218"/>
            <a:ext cx="5290066" cy="49542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3A7018-BD82-425D-E101-D2A4549AB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0634" y="6356350"/>
            <a:ext cx="2743200" cy="365125"/>
          </a:xfrm>
        </p:spPr>
        <p:txBody>
          <a:bodyPr/>
          <a:lstStyle/>
          <a:p>
            <a:fld id="{262CB1E8-EC63-49BB-A3D2-FEC67037859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3F861C0-4B8A-36A1-2098-CFC08F402A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7172" y="6356350"/>
            <a:ext cx="1374228" cy="365125"/>
          </a:xfrm>
        </p:spPr>
        <p:txBody>
          <a:bodyPr/>
          <a:lstStyle/>
          <a:p>
            <a:r>
              <a:rPr lang="en-US" dirty="0"/>
              <a:t>19/11/2024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DE3A9CC-EFBB-E313-DAB5-0E5117397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15918" y="6356350"/>
            <a:ext cx="2560163" cy="365125"/>
          </a:xfrm>
        </p:spPr>
        <p:txBody>
          <a:bodyPr/>
          <a:lstStyle/>
          <a:p>
            <a:r>
              <a:rPr lang="en-US" dirty="0"/>
              <a:t>RSNOG10 | </a:t>
            </a:r>
            <a:r>
              <a:rPr lang="az-Cyrl-AZ" dirty="0"/>
              <a:t>Б</a:t>
            </a:r>
            <a:r>
              <a:rPr lang="it-IT" dirty="0" err="1"/>
              <a:t>eo</a:t>
            </a:r>
            <a:r>
              <a:rPr lang="az-Cyrl-AZ" dirty="0"/>
              <a:t>г</a:t>
            </a:r>
            <a:r>
              <a:rPr lang="it-IT" dirty="0" err="1"/>
              <a:t>pa</a:t>
            </a:r>
            <a:r>
              <a:rPr lang="az-Cyrl-AZ" dirty="0"/>
              <a:t>д</a:t>
            </a:r>
            <a:r>
              <a:rPr lang="it-IT" dirty="0"/>
              <a:t>, </a:t>
            </a:r>
            <a:r>
              <a:rPr lang="az-Cyrl-AZ" dirty="0"/>
              <a:t>Србија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52CE802F-DDFC-07AC-C349-310F9BBDF3F0}"/>
              </a:ext>
            </a:extLst>
          </p:cNvPr>
          <p:cNvSpPr txBox="1">
            <a:spLocks/>
          </p:cNvSpPr>
          <p:nvPr/>
        </p:nvSpPr>
        <p:spPr>
          <a:xfrm>
            <a:off x="9631439" y="6372343"/>
            <a:ext cx="137422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az-Cyrl-AZ" b="0" i="0" dirty="0">
                <a:solidFill>
                  <a:srgbClr val="666666"/>
                </a:solidFill>
                <a:effectLst/>
                <a:latin typeface="3NeueHaas"/>
              </a:rPr>
              <a:t>Ливио Морина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203E"/>
      </a:dk1>
      <a:lt1>
        <a:srgbClr val="F1F1F1"/>
      </a:lt1>
      <a:dk2>
        <a:srgbClr val="A7A7A7"/>
      </a:dk2>
      <a:lt2>
        <a:srgbClr val="535353"/>
      </a:lt2>
      <a:accent1>
        <a:srgbClr val="33744A"/>
      </a:accent1>
      <a:accent2>
        <a:srgbClr val="1C3F28"/>
      </a:accent2>
      <a:accent3>
        <a:srgbClr val="4B6063"/>
      </a:accent3>
      <a:accent4>
        <a:srgbClr val="B0DBD8"/>
      </a:accent4>
      <a:accent5>
        <a:srgbClr val="C7968D"/>
      </a:accent5>
      <a:accent6>
        <a:srgbClr val="961E1E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PeeringDB Colors">
      <a:dk1>
        <a:srgbClr val="00203E"/>
      </a:dk1>
      <a:lt1>
        <a:srgbClr val="F1F1F1"/>
      </a:lt1>
      <a:dk2>
        <a:srgbClr val="000000"/>
      </a:dk2>
      <a:lt2>
        <a:srgbClr val="FFFFFF"/>
      </a:lt2>
      <a:accent1>
        <a:srgbClr val="33744A"/>
      </a:accent1>
      <a:accent2>
        <a:srgbClr val="1C3F28"/>
      </a:accent2>
      <a:accent3>
        <a:srgbClr val="4B6063"/>
      </a:accent3>
      <a:accent4>
        <a:srgbClr val="B0DBD8"/>
      </a:accent4>
      <a:accent5>
        <a:srgbClr val="C7968D"/>
      </a:accent5>
      <a:accent6>
        <a:srgbClr val="961E1E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3744A"/>
      </a:accent1>
      <a:accent2>
        <a:srgbClr val="1C3F28"/>
      </a:accent2>
      <a:accent3>
        <a:srgbClr val="4B6063"/>
      </a:accent3>
      <a:accent4>
        <a:srgbClr val="B0DBD8"/>
      </a:accent4>
      <a:accent5>
        <a:srgbClr val="C7968D"/>
      </a:accent5>
      <a:accent6>
        <a:srgbClr val="961E1E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1152</Words>
  <Application>Microsoft Office PowerPoint</Application>
  <PresentationFormat>Widescreen</PresentationFormat>
  <Paragraphs>277</Paragraphs>
  <Slides>13</Slides>
  <Notes>12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13</vt:i4>
      </vt:variant>
    </vt:vector>
  </HeadingPairs>
  <TitlesOfParts>
    <vt:vector size="22" baseType="lpstr">
      <vt:lpstr>Lato Black</vt:lpstr>
      <vt:lpstr>Liberation Sans</vt:lpstr>
      <vt:lpstr>Arial</vt:lpstr>
      <vt:lpstr>3NeueHaas</vt:lpstr>
      <vt:lpstr>-apple-system</vt:lpstr>
      <vt:lpstr>Lato</vt:lpstr>
      <vt:lpstr>Calibri</vt:lpstr>
      <vt:lpstr>Office Theme</vt:lpstr>
      <vt:lpstr>Office</vt:lpstr>
      <vt:lpstr>What’s new on PeeringDB?</vt:lpstr>
      <vt:lpstr>What is PeeringDB?</vt:lpstr>
      <vt:lpstr>Board of Directors and Officers</vt:lpstr>
      <vt:lpstr>Tracking Growth</vt:lpstr>
      <vt:lpstr>How to Vote</vt:lpstr>
      <vt:lpstr>NEWS (1): Search</vt:lpstr>
      <vt:lpstr>NEWS (2): MFA to become mandatory</vt:lpstr>
      <vt:lpstr>NEWS (3): Security reports</vt:lpstr>
      <vt:lpstr>NEWS (4): Retrospective blog post</vt:lpstr>
      <vt:lpstr>Serbia from a PeeringDB POV</vt:lpstr>
      <vt:lpstr>Romania and its bordering countries from PeeringDB POV</vt:lpstr>
      <vt:lpstr>We (always) Need Beta Testers</vt:lpstr>
      <vt:lpstr>Thank you to our sponsors!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new on PeeringDB?</dc:title>
  <dc:creator>Livio Morina</dc:creator>
  <cp:lastModifiedBy>Livio Morina</cp:lastModifiedBy>
  <cp:revision>55</cp:revision>
  <cp:lastPrinted>2023-10-23T20:10:22Z</cp:lastPrinted>
  <dcterms:modified xsi:type="dcterms:W3CDTF">2024-11-17T15:39:28Z</dcterms:modified>
</cp:coreProperties>
</file>